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80" r:id="rId5"/>
    <p:sldId id="281"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1" r:id="rId64"/>
    <p:sldId id="34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77DA"/>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852" autoAdjust="0"/>
  </p:normalViewPr>
  <p:slideViewPr>
    <p:cSldViewPr snapToGrid="0">
      <p:cViewPr varScale="1">
        <p:scale>
          <a:sx n="56" d="100"/>
          <a:sy n="56" d="100"/>
        </p:scale>
        <p:origin x="13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AA38-3D93-4EF2-9223-444A597553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D3D4B-240A-4A23-9FED-B5407CEAC9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aike.baidu.com/view/747805.htm"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之前，我们做并行还是比较复杂的，需要控制节点之间的同步，消息的通讯，数据的交换，有了</a:t>
            </a:r>
            <a:r>
              <a:rPr lang="en-US" altLang="zh-CN" dirty="0" smtClean="0"/>
              <a:t>Google</a:t>
            </a:r>
            <a:r>
              <a:rPr lang="zh-CN" altLang="en-US" dirty="0" smtClean="0"/>
              <a:t>的</a:t>
            </a:r>
            <a:r>
              <a:rPr lang="en-US" altLang="zh-CN" dirty="0" err="1" smtClean="0"/>
              <a:t>MapReduce</a:t>
            </a:r>
            <a:r>
              <a:rPr lang="zh-CN" altLang="en-US" dirty="0" smtClean="0"/>
              <a:t>之后，分布式计算变得非常的简单，只需要一个</a:t>
            </a:r>
            <a:r>
              <a:rPr lang="en-US" altLang="zh-CN" dirty="0" smtClean="0"/>
              <a:t>Map</a:t>
            </a:r>
            <a:r>
              <a:rPr lang="zh-CN" altLang="en-US" dirty="0" smtClean="0"/>
              <a:t>和一个</a:t>
            </a:r>
            <a:r>
              <a:rPr lang="en-US" altLang="zh-CN" dirty="0" smtClean="0"/>
              <a:t>Reduce</a:t>
            </a:r>
            <a:r>
              <a:rPr lang="zh-CN" altLang="en-US" dirty="0" smtClean="0"/>
              <a:t>任务，后面还会详细的讲到。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为什么会取名</a:t>
            </a:r>
            <a:r>
              <a:rPr lang="en-US" altLang="zh-CN" dirty="0" smtClean="0"/>
              <a:t>Hadoop</a:t>
            </a:r>
            <a:r>
              <a:rPr lang="zh-CN" altLang="en-US" dirty="0" smtClean="0"/>
              <a:t>，那是因为</a:t>
            </a:r>
            <a:r>
              <a:rPr lang="en-US" altLang="zh-CN" dirty="0" smtClean="0"/>
              <a:t>Hadoop</a:t>
            </a:r>
            <a:r>
              <a:rPr lang="zh-CN" altLang="en-US" dirty="0" smtClean="0"/>
              <a:t>的创始人</a:t>
            </a:r>
            <a:r>
              <a:rPr lang="en-US" altLang="zh-CN" sz="1200" b="0" i="0" kern="1200" dirty="0" smtClean="0">
                <a:solidFill>
                  <a:schemeClr val="tx1"/>
                </a:solidFill>
                <a:effectLst/>
                <a:latin typeface="+mn-lt"/>
                <a:ea typeface="+mn-ea"/>
                <a:cs typeface="+mn-cs"/>
              </a:rPr>
              <a:t>Doug Cutting</a:t>
            </a:r>
            <a:r>
              <a:rPr lang="zh-CN" altLang="en-US" dirty="0" smtClean="0"/>
              <a:t>在一次访谈上聊到这是他儿子</a:t>
            </a:r>
            <a:r>
              <a:rPr lang="zh-CN" altLang="en-US" sz="1200" b="0" i="0" kern="1200" dirty="0" smtClean="0">
                <a:solidFill>
                  <a:schemeClr val="tx1"/>
                </a:solidFill>
                <a:effectLst/>
                <a:latin typeface="+mn-lt"/>
                <a:ea typeface="+mn-ea"/>
                <a:cs typeface="+mn-cs"/>
              </a:rPr>
              <a:t>给一头吃饱了的棕黄色小象命名的</a:t>
            </a:r>
            <a:r>
              <a:rPr lang="zh-CN" altLang="en-US" dirty="0" smtClean="0"/>
              <a:t>，没有任何的意义。所以</a:t>
            </a:r>
            <a:r>
              <a:rPr lang="en-US" altLang="zh-CN" dirty="0" smtClean="0"/>
              <a:t>Hadoop</a:t>
            </a:r>
            <a:r>
              <a:rPr lang="zh-CN" altLang="en-US" dirty="0" smtClean="0"/>
              <a:t>的</a:t>
            </a:r>
            <a:r>
              <a:rPr lang="en-US" altLang="zh-CN" dirty="0" smtClean="0"/>
              <a:t>logo</a:t>
            </a:r>
            <a:r>
              <a:rPr lang="zh-CN" altLang="en-US" dirty="0" smtClean="0"/>
              <a:t>是一只奔跑了的黄色小象</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低成本：用低廉的成本可以完成常规的任务。</a:t>
            </a:r>
            <a:endParaRPr lang="zh-CN" altLang="en-US" dirty="0"/>
          </a:p>
          <a:p>
            <a:r>
              <a:rPr lang="zh-CN" altLang="en-US" dirty="0"/>
              <a:t>高性能：用高配的集群能完成超乎寻常的任务。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a:t>
            </a:r>
            <a:r>
              <a:rPr lang="en-US" altLang="zh-CN" dirty="0" smtClean="0"/>
              <a:t>zookeeper</a:t>
            </a:r>
            <a:r>
              <a:rPr lang="zh-CN" altLang="en-US" dirty="0" smtClean="0"/>
              <a:t>，</a:t>
            </a:r>
            <a:r>
              <a:rPr lang="en-US" altLang="zh-CN" dirty="0" smtClean="0"/>
              <a:t>Hive</a:t>
            </a:r>
            <a:r>
              <a:rPr lang="zh-CN" altLang="en-US" dirty="0" smtClean="0"/>
              <a:t>，</a:t>
            </a:r>
            <a:r>
              <a:rPr lang="en-US" altLang="zh-CN" dirty="0" err="1" smtClean="0"/>
              <a:t>Hbase</a:t>
            </a:r>
            <a:r>
              <a:rPr lang="zh-CN" altLang="en-US" dirty="0" smtClean="0"/>
              <a:t>等等，这些都是为了让</a:t>
            </a:r>
            <a:r>
              <a:rPr lang="en-US" altLang="zh-CN" dirty="0" smtClean="0"/>
              <a:t>Hadoop</a:t>
            </a:r>
            <a:r>
              <a:rPr lang="zh-CN" altLang="en-US" dirty="0" smtClean="0"/>
              <a:t>用的更加高效，更加方便，而产生的一些工具。有了这些工具之后，使用</a:t>
            </a:r>
            <a:r>
              <a:rPr lang="en-US" altLang="zh-CN" dirty="0" smtClean="0"/>
              <a:t>Hadoop</a:t>
            </a:r>
            <a:r>
              <a:rPr lang="zh-CN" altLang="en-US" dirty="0" smtClean="0"/>
              <a:t>会更加的顺手，门槛更加降低。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首先我们来了解一下</a:t>
            </a:r>
            <a:r>
              <a:rPr lang="en-US" altLang="zh-CN" dirty="0" smtClean="0"/>
              <a:t>Hadoop</a:t>
            </a:r>
            <a:r>
              <a:rPr lang="zh-CN" altLang="en-US" dirty="0" smtClean="0"/>
              <a:t>的前世今生。</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Hadoop</a:t>
            </a:r>
            <a:r>
              <a:rPr lang="zh-CN" altLang="en-US" dirty="0" smtClean="0"/>
              <a:t>的发展历程。现在也已经有了很多</a:t>
            </a:r>
            <a:r>
              <a:rPr lang="en-US" altLang="zh-CN" dirty="0" smtClean="0"/>
              <a:t>Hadoop</a:t>
            </a:r>
            <a:r>
              <a:rPr lang="zh-CN" altLang="en-US" dirty="0" smtClean="0"/>
              <a:t>商用版本，国外主要有</a:t>
            </a:r>
            <a:r>
              <a:rPr lang="zh-CN" altLang="en-US" baseline="0" dirty="0" smtClean="0"/>
              <a:t> </a:t>
            </a:r>
            <a:r>
              <a:rPr lang="en-US" altLang="zh-CN" baseline="0" dirty="0" err="1" smtClean="0"/>
              <a:t>cloudera</a:t>
            </a:r>
            <a:r>
              <a:rPr lang="zh-CN" altLang="en-US" baseline="0" dirty="0" smtClean="0"/>
              <a:t>，</a:t>
            </a:r>
            <a:r>
              <a:rPr lang="en-US" altLang="zh-CN" baseline="0" dirty="0" smtClean="0"/>
              <a:t>Hortonworks</a:t>
            </a:r>
            <a:r>
              <a:rPr lang="zh-CN" altLang="en-US" baseline="0" dirty="0" smtClean="0"/>
              <a:t>以及</a:t>
            </a:r>
            <a:r>
              <a:rPr lang="en-US" altLang="zh-CN" baseline="0" dirty="0" smtClean="0"/>
              <a:t>MAPR</a:t>
            </a:r>
            <a:r>
              <a:rPr lang="zh-CN" altLang="en-US" baseline="0" dirty="0" smtClean="0"/>
              <a:t>，当然很多国内厂家也有自己的</a:t>
            </a:r>
            <a:r>
              <a:rPr lang="en-US" altLang="zh-CN" baseline="0" dirty="0" smtClean="0"/>
              <a:t>Hadoop</a:t>
            </a:r>
            <a:r>
              <a:rPr lang="zh-CN" altLang="en-US" baseline="0" dirty="0" smtClean="0"/>
              <a:t>大数据平台，像华为的大数据平台、中兴的</a:t>
            </a:r>
            <a:r>
              <a:rPr lang="en-US" altLang="zh-CN" baseline="0" dirty="0" smtClean="0"/>
              <a:t>Yita</a:t>
            </a:r>
            <a:r>
              <a:rPr lang="zh-CN" altLang="en-US" baseline="0" dirty="0" smtClean="0"/>
              <a:t>等</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smtClean="0">
              <a:solidFill>
                <a:srgbClr val="0A949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也就是这个图里，机架</a:t>
            </a:r>
            <a:r>
              <a:rPr lang="en-US" altLang="zh-CN" dirty="0" smtClean="0"/>
              <a:t>1</a:t>
            </a:r>
            <a:r>
              <a:rPr lang="zh-CN" altLang="en-US" dirty="0" smtClean="0"/>
              <a:t>有三个</a:t>
            </a:r>
            <a:r>
              <a:rPr lang="en-US" altLang="zh-CN" dirty="0" err="1" smtClean="0"/>
              <a:t>DataNode</a:t>
            </a:r>
            <a:r>
              <a:rPr lang="zh-CN" altLang="en-US" dirty="0" smtClean="0"/>
              <a:t>节点，机架</a:t>
            </a:r>
            <a:r>
              <a:rPr lang="en-US" altLang="zh-CN" dirty="0" smtClean="0"/>
              <a:t>2</a:t>
            </a:r>
            <a:r>
              <a:rPr lang="zh-CN" altLang="en-US" dirty="0" smtClean="0"/>
              <a:t>有两个</a:t>
            </a:r>
            <a:r>
              <a:rPr lang="en-US" altLang="zh-CN" dirty="0" err="1" smtClean="0"/>
              <a:t>DataNode</a:t>
            </a:r>
            <a:r>
              <a:rPr lang="zh-CN" altLang="en-US" dirty="0" smtClean="0"/>
              <a:t>节点。</a:t>
            </a:r>
            <a:r>
              <a:rPr lang="en-US" altLang="zh-CN" dirty="0" err="1" smtClean="0"/>
              <a:t>DataNode</a:t>
            </a:r>
            <a:r>
              <a:rPr lang="zh-CN" altLang="en-US" dirty="0" smtClean="0"/>
              <a:t>是存放真正数据块的。其中</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是数据块（冗余存储到多个节点）</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随着科技的进步，大数据时代已经到来，人们创造数据的速度不断加快，各行各业里数据的规模越来越大，从</a:t>
            </a:r>
            <a:r>
              <a:rPr lang="en-US" altLang="zh-CN" dirty="0" smtClean="0"/>
              <a:t>GB</a:t>
            </a:r>
            <a:r>
              <a:rPr lang="zh-CN" altLang="en-US" dirty="0" smtClean="0"/>
              <a:t>级到</a:t>
            </a:r>
            <a:r>
              <a:rPr lang="en-US" altLang="zh-CN" dirty="0" smtClean="0"/>
              <a:t>TB</a:t>
            </a:r>
            <a:r>
              <a:rPr lang="zh-CN" altLang="en-US" dirty="0" smtClean="0"/>
              <a:t>级，再到</a:t>
            </a:r>
            <a:r>
              <a:rPr lang="en-US" altLang="zh-CN" dirty="0" smtClean="0"/>
              <a:t>PB</a:t>
            </a:r>
            <a:r>
              <a:rPr lang="zh-CN" altLang="en-US" dirty="0" smtClean="0"/>
              <a:t>级，数据增长速度越来越快，数据类型越来越多样，随着云计算的普及，数据也越来越集中在大数据的集群服务器。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比如说对于任何的数据块，他都是存三份，因为</a:t>
            </a:r>
            <a:r>
              <a:rPr lang="en-US" altLang="zh-CN" dirty="0" smtClean="0"/>
              <a:t>HDFS</a:t>
            </a:r>
            <a:r>
              <a:rPr lang="zh-CN" altLang="en-US" dirty="0" smtClean="0"/>
              <a:t>为了保证硬件上的容错，也就是说任何一个节点都有可能发生故障，廉价的机器都有可能发生故障，那么出现故障之后呢，为了保证数据不能丢失，因此数据块是有多份冗余的，比如说我们看到的</a:t>
            </a:r>
            <a:r>
              <a:rPr lang="en-US" altLang="zh-CN" dirty="0" smtClean="0"/>
              <a:t>ABCDE</a:t>
            </a:r>
            <a:r>
              <a:rPr lang="zh-CN" altLang="en-US" dirty="0" smtClean="0"/>
              <a:t>呢，都代表了</a:t>
            </a:r>
            <a:r>
              <a:rPr lang="en-US" altLang="zh-CN" dirty="0" smtClean="0"/>
              <a:t>64MB</a:t>
            </a:r>
            <a:r>
              <a:rPr lang="zh-CN" altLang="en-US" dirty="0" smtClean="0"/>
              <a:t>的一个数据块，对于</a:t>
            </a:r>
            <a:r>
              <a:rPr lang="en-US" altLang="zh-CN" dirty="0" smtClean="0"/>
              <a:t>HDFS</a:t>
            </a:r>
            <a:r>
              <a:rPr lang="zh-CN" altLang="en-US" dirty="0" smtClean="0"/>
              <a:t>来说，默认的数据块是保留</a:t>
            </a:r>
            <a:r>
              <a:rPr lang="en-US" altLang="zh-CN" dirty="0" smtClean="0"/>
              <a:t>3</a:t>
            </a:r>
            <a:r>
              <a:rPr lang="zh-CN" altLang="en-US" dirty="0" smtClean="0"/>
              <a:t>份，那么</a:t>
            </a:r>
            <a:r>
              <a:rPr lang="en-US" altLang="zh-CN" dirty="0" smtClean="0"/>
              <a:t>3</a:t>
            </a:r>
            <a:r>
              <a:rPr lang="zh-CN" altLang="en-US" dirty="0" smtClean="0"/>
              <a:t>份怎么放呢，其中的两份在同一个机架上面，还有一份在另外一个机架上面。</a:t>
            </a:r>
            <a:r>
              <a:rPr lang="en-US" altLang="zh-CN" dirty="0" smtClean="0"/>
              <a:t>C</a:t>
            </a:r>
            <a:r>
              <a:rPr lang="zh-CN" altLang="en-US" dirty="0" smtClean="0"/>
              <a:t>代表数据块，</a:t>
            </a:r>
            <a:r>
              <a:rPr lang="en-US" altLang="zh-CN" dirty="0" smtClean="0"/>
              <a:t>C</a:t>
            </a:r>
            <a:r>
              <a:rPr lang="zh-CN" altLang="en-US" dirty="0" smtClean="0"/>
              <a:t>在同一个机架上有两份，在另外一个机架上有一份。</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比如说一个节点挂</a:t>
            </a:r>
            <a:r>
              <a:rPr lang="zh-CN" altLang="en-US" baseline="0" dirty="0" smtClean="0"/>
              <a:t>了，例如</a:t>
            </a:r>
            <a:r>
              <a:rPr lang="en-US" altLang="zh-CN" baseline="0" dirty="0" smtClean="0"/>
              <a:t>DataNode1</a:t>
            </a:r>
            <a:r>
              <a:rPr lang="zh-CN" altLang="en-US" baseline="0" dirty="0" smtClean="0"/>
              <a:t>挂了，那么</a:t>
            </a:r>
            <a:r>
              <a:rPr lang="en-US" altLang="zh-CN" baseline="0" dirty="0" smtClean="0"/>
              <a:t>A</a:t>
            </a:r>
            <a:r>
              <a:rPr lang="zh-CN" altLang="en-US" baseline="0" dirty="0" smtClean="0"/>
              <a:t>呢，能在相同的机架上找到，</a:t>
            </a:r>
            <a:r>
              <a:rPr lang="en-US" altLang="zh-CN" baseline="0" dirty="0" smtClean="0"/>
              <a:t>C</a:t>
            </a:r>
            <a:r>
              <a:rPr lang="zh-CN" altLang="en-US" baseline="0" dirty="0" smtClean="0"/>
              <a:t>呢，能在这里找到，</a:t>
            </a:r>
            <a:r>
              <a:rPr lang="en-US" altLang="zh-CN" baseline="0" dirty="0" smtClean="0"/>
              <a:t>D</a:t>
            </a:r>
            <a:r>
              <a:rPr lang="zh-CN" altLang="en-US" baseline="0" dirty="0" smtClean="0"/>
              <a:t>也可以在这里找到。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那如果整个机架都已经发生故障的话，那我还能在另外一个机架上找到，这样来确保这个数据相对可靠，这是数据块的放置。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所谓心跳检测，就是</a:t>
            </a:r>
            <a:r>
              <a:rPr lang="en-US" altLang="zh-CN" dirty="0" err="1" smtClean="0"/>
              <a:t>NameNode</a:t>
            </a:r>
            <a:r>
              <a:rPr lang="zh-CN" altLang="en-US" dirty="0" smtClean="0"/>
              <a:t>和</a:t>
            </a:r>
            <a:r>
              <a:rPr lang="en-US" altLang="zh-CN" dirty="0" err="1" smtClean="0"/>
              <a:t>DataNode</a:t>
            </a:r>
            <a:r>
              <a:rPr lang="zh-CN" altLang="en-US" dirty="0" smtClean="0"/>
              <a:t>之间有心跳协议，每隔多少秒，</a:t>
            </a:r>
            <a:r>
              <a:rPr lang="en-US" altLang="zh-CN" dirty="0" err="1" smtClean="0"/>
              <a:t>DataNode</a:t>
            </a:r>
            <a:r>
              <a:rPr lang="zh-CN" altLang="en-US" dirty="0" smtClean="0"/>
              <a:t>定期会向</a:t>
            </a:r>
            <a:r>
              <a:rPr lang="en-US" altLang="zh-CN" dirty="0" err="1" smtClean="0"/>
              <a:t>NameNode</a:t>
            </a:r>
            <a:r>
              <a:rPr lang="zh-CN" altLang="en-US" dirty="0" smtClean="0"/>
              <a:t>汇报自己的状况，是不是还处于</a:t>
            </a:r>
            <a:r>
              <a:rPr lang="en-US" altLang="zh-CN" dirty="0" smtClean="0"/>
              <a:t>active</a:t>
            </a:r>
            <a:r>
              <a:rPr lang="zh-CN" altLang="en-US" dirty="0" smtClean="0"/>
              <a:t>状态，这个网络有没有断，是不是已经关机或者宕机了等情况，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那么这个</a:t>
            </a:r>
            <a:r>
              <a:rPr lang="en-US" altLang="zh-CN" dirty="0" err="1" smtClean="0"/>
              <a:t>NameNode</a:t>
            </a:r>
            <a:r>
              <a:rPr lang="zh-CN" altLang="en-US" dirty="0" smtClean="0"/>
              <a:t>就能知道当前整个集群里哪些</a:t>
            </a:r>
            <a:r>
              <a:rPr lang="en-US" altLang="zh-CN" dirty="0" err="1" smtClean="0"/>
              <a:t>DataNode</a:t>
            </a:r>
            <a:r>
              <a:rPr lang="zh-CN" altLang="en-US" dirty="0" smtClean="0"/>
              <a:t>已经故障了，哪些</a:t>
            </a:r>
            <a:r>
              <a:rPr lang="en-US" altLang="zh-CN" dirty="0" err="1" smtClean="0"/>
              <a:t>DataNode</a:t>
            </a:r>
            <a:r>
              <a:rPr lang="zh-CN" altLang="en-US" dirty="0" smtClean="0"/>
              <a:t>还是正常的，这是心跳检测。</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另外还有一个是二级</a:t>
            </a:r>
            <a:r>
              <a:rPr lang="en-US" altLang="zh-CN" dirty="0" err="1" smtClean="0"/>
              <a:t>NameNode</a:t>
            </a:r>
            <a:r>
              <a:rPr lang="zh-CN" altLang="en-US" dirty="0" smtClean="0"/>
              <a:t>，那么这个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在这里，这个管理节点是单点，是唯一的一个点，那如果这个节点发生了故障，那么整个这里面的元数据都会丢失，为了保证</a:t>
            </a:r>
            <a:r>
              <a:rPr lang="en-US" altLang="zh-CN" dirty="0" err="1" smtClean="0"/>
              <a:t>NameNode</a:t>
            </a:r>
            <a:r>
              <a:rPr lang="zh-CN" altLang="en-US" dirty="0" smtClean="0"/>
              <a:t>的元数据不会丢失，同时做了一个备份，元数据会定期同步到</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，在大部分情况下，只要</a:t>
            </a:r>
            <a:r>
              <a:rPr lang="en-US" altLang="zh-CN" dirty="0" err="1" smtClean="0"/>
              <a:t>NameNode</a:t>
            </a:r>
            <a:r>
              <a:rPr lang="zh-CN" altLang="en-US" dirty="0" smtClean="0"/>
              <a:t>是正常的话，这个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只是做了备份，他并不会接收请求。那一旦</a:t>
            </a:r>
            <a:r>
              <a:rPr lang="en-US" altLang="zh-CN" dirty="0" err="1" smtClean="0"/>
              <a:t>NameNode</a:t>
            </a:r>
            <a:r>
              <a:rPr lang="zh-CN" altLang="en-US" dirty="0" smtClean="0"/>
              <a:t>失效发生故障了，那么</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就会切换过来，变成主的</a:t>
            </a:r>
            <a:r>
              <a:rPr lang="en-US" altLang="zh-CN" dirty="0" err="1" smtClean="0"/>
              <a:t>NameNode</a:t>
            </a:r>
            <a:r>
              <a:rPr lang="zh-CN" altLang="en-US" dirty="0" smtClean="0"/>
              <a:t>，由二级</a:t>
            </a:r>
            <a:r>
              <a:rPr lang="en-US" altLang="zh-CN" dirty="0" err="1" smtClean="0"/>
              <a:t>NameNode</a:t>
            </a:r>
            <a:r>
              <a:rPr lang="zh-CN" altLang="en-US" dirty="0" smtClean="0"/>
              <a:t>来保证</a:t>
            </a:r>
            <a:r>
              <a:rPr lang="en-US" altLang="zh-CN" dirty="0" err="1" smtClean="0"/>
              <a:t>NameNode</a:t>
            </a:r>
            <a:r>
              <a:rPr lang="zh-CN" altLang="en-US" dirty="0" smtClean="0"/>
              <a:t>的高可靠性。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HDFS</a:t>
            </a:r>
            <a:r>
              <a:rPr lang="zh-CN" altLang="en-US" dirty="0" smtClean="0"/>
              <a:t>提供了这样的一些数据管理</a:t>
            </a:r>
            <a:r>
              <a:rPr lang="zh-CN" altLang="en-US" smtClean="0"/>
              <a:t>策略。</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备注：</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的命名空间是由名字节点来存储的。名字节点使用叫做</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的</a:t>
            </a:r>
            <a:r>
              <a:rPr lang="zh-CN" altLang="en-US" sz="1200" b="0" i="0" u="none" strike="noStrike" kern="1200" smtClean="0">
                <a:solidFill>
                  <a:schemeClr val="tx1"/>
                </a:solidFill>
                <a:effectLst/>
                <a:latin typeface="+mn-lt"/>
                <a:ea typeface="+mn-ea"/>
                <a:cs typeface="+mn-cs"/>
                <a:hlinkClick r:id="rId3"/>
              </a:rPr>
              <a:t>事务日志</a:t>
            </a:r>
            <a:r>
              <a:rPr lang="zh-CN" altLang="en-US" sz="1200" b="0" i="0" kern="1200" smtClean="0">
                <a:solidFill>
                  <a:schemeClr val="tx1"/>
                </a:solidFill>
                <a:effectLst/>
                <a:latin typeface="+mn-lt"/>
                <a:ea typeface="+mn-ea"/>
                <a:cs typeface="+mn-cs"/>
              </a:rPr>
              <a:t>来持久记录每一个对文件系统元数据的改变，如在</a:t>
            </a: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中创建一个新的文件，名字节点将会在</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中插入一条记录来记录这个改变。类似地，改变文件的复制因子也会向</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中插入一条记录。名字节点在本地文件系统中用一个文件来存储这个</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。整个文件系统命名空间，包括文件块的映射表和文件系统的配置都存在一个叫</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的文件中，</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也存放在名字节点的本地文件系统中。</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首先我们来看一下</a:t>
            </a:r>
            <a:r>
              <a:rPr lang="en-US" altLang="zh-CN" dirty="0" smtClean="0"/>
              <a:t>HDFS</a:t>
            </a:r>
            <a:r>
              <a:rPr lang="zh-CN" altLang="en-US" dirty="0" smtClean="0"/>
              <a:t>读取文件的流程，第一步，客户端向</a:t>
            </a:r>
            <a:r>
              <a:rPr lang="en-US" altLang="zh-CN" dirty="0" err="1" smtClean="0"/>
              <a:t>NameNode</a:t>
            </a:r>
            <a:r>
              <a:rPr lang="zh-CN" altLang="en-US" dirty="0" smtClean="0"/>
              <a:t>发起一个读的请求，客户端可能是一个</a:t>
            </a:r>
            <a:r>
              <a:rPr lang="en-US" altLang="zh-CN" dirty="0" smtClean="0"/>
              <a:t>java</a:t>
            </a:r>
            <a:r>
              <a:rPr lang="zh-CN" altLang="en-US" dirty="0" smtClean="0"/>
              <a:t>程序，可能是一个命令行，都有可能，发起一个读的请求，那么把文件名、路径告诉</a:t>
            </a:r>
            <a:r>
              <a:rPr lang="en-US" altLang="zh-CN" dirty="0" err="1" smtClean="0"/>
              <a:t>NameNode</a:t>
            </a:r>
            <a:r>
              <a:rPr lang="zh-CN" altLang="en-US" dirty="0" smtClean="0"/>
              <a:t>，</a:t>
            </a:r>
            <a:r>
              <a:rPr lang="en-US" altLang="zh-CN" dirty="0" err="1" smtClean="0"/>
              <a:t>NameNode</a:t>
            </a:r>
            <a:r>
              <a:rPr lang="zh-CN" altLang="en-US" dirty="0" smtClean="0"/>
              <a:t>查询元数据，并将元数据返回给客户端，这时客户端知道这个文件包含哪些块，以及这些块分别会在哪些</a:t>
            </a:r>
            <a:r>
              <a:rPr lang="en-US" altLang="zh-CN" dirty="0" err="1" smtClean="0"/>
              <a:t>DataNode</a:t>
            </a:r>
            <a:r>
              <a:rPr lang="zh-CN" altLang="en-US" dirty="0" smtClean="0"/>
              <a:t>找到，比如说</a:t>
            </a:r>
            <a:r>
              <a:rPr lang="en-US" altLang="zh-CN" dirty="0" smtClean="0"/>
              <a:t>A</a:t>
            </a:r>
            <a:r>
              <a:rPr lang="zh-CN" altLang="en-US" dirty="0" smtClean="0"/>
              <a:t>文件，包含</a:t>
            </a:r>
            <a:r>
              <a:rPr lang="en-US" altLang="zh-CN" dirty="0" smtClean="0"/>
              <a:t>ABE</a:t>
            </a:r>
            <a:r>
              <a:rPr lang="zh-CN" altLang="en-US" dirty="0" smtClean="0"/>
              <a:t>数据块，那么会告诉你数据块</a:t>
            </a:r>
            <a:r>
              <a:rPr lang="en-US" altLang="zh-CN" dirty="0" smtClean="0"/>
              <a:t>A</a:t>
            </a:r>
            <a:r>
              <a:rPr lang="zh-CN" altLang="en-US" dirty="0" smtClean="0"/>
              <a:t>在哪些</a:t>
            </a:r>
            <a:r>
              <a:rPr lang="en-US" altLang="zh-CN" dirty="0" err="1" smtClean="0"/>
              <a:t>DataNode</a:t>
            </a:r>
            <a:r>
              <a:rPr lang="zh-CN" altLang="en-US" dirty="0" smtClean="0"/>
              <a:t>里有，数据块</a:t>
            </a:r>
            <a:r>
              <a:rPr lang="en-US" altLang="zh-CN" dirty="0" smtClean="0"/>
              <a:t>B</a:t>
            </a:r>
            <a:r>
              <a:rPr lang="zh-CN" altLang="en-US" dirty="0" smtClean="0"/>
              <a:t>在哪些</a:t>
            </a:r>
            <a:r>
              <a:rPr lang="en-US" altLang="zh-CN" dirty="0" err="1" smtClean="0"/>
              <a:t>DataNode</a:t>
            </a:r>
            <a:r>
              <a:rPr lang="zh-CN" altLang="en-US" dirty="0" smtClean="0"/>
              <a:t>里有，那么客户端这个时候就直接去找到这些</a:t>
            </a:r>
            <a:r>
              <a:rPr lang="en-US" altLang="zh-CN" dirty="0" err="1" smtClean="0"/>
              <a:t>DataNode</a:t>
            </a:r>
            <a:r>
              <a:rPr lang="zh-CN" altLang="en-US" dirty="0" smtClean="0"/>
              <a:t>读取数据块，下载下来之后再进行组装，这样的话，这个读取流程就完成了，读的过程相对来说比较简单一些。</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接下来看写文件，文件怎么写呢，稍微复杂一点，如果客户端有一个文件要写，</a:t>
            </a:r>
            <a:r>
              <a:rPr lang="zh-CN" altLang="en-US" baseline="0" dirty="0" smtClean="0"/>
              <a:t> 第一步文件需要先拆分成块，默认大小</a:t>
            </a:r>
            <a:r>
              <a:rPr lang="en-US" altLang="zh-CN" baseline="0" dirty="0" smtClean="0"/>
              <a:t>64M</a:t>
            </a:r>
            <a:r>
              <a:rPr lang="zh-CN" altLang="en-US" baseline="0" dirty="0" smtClean="0"/>
              <a:t>字节的</a:t>
            </a:r>
            <a:r>
              <a:rPr lang="en-US" altLang="zh-CN" baseline="0" dirty="0" smtClean="0"/>
              <a:t>block</a:t>
            </a:r>
            <a:r>
              <a:rPr lang="zh-CN" altLang="en-US" baseline="0" dirty="0" smtClean="0"/>
              <a:t>，拆成</a:t>
            </a:r>
            <a:r>
              <a:rPr lang="en-US" altLang="zh-CN" baseline="0" dirty="0" smtClean="0"/>
              <a:t>block</a:t>
            </a:r>
            <a:r>
              <a:rPr lang="zh-CN" altLang="en-US" baseline="0" dirty="0" smtClean="0"/>
              <a:t>之后，向</a:t>
            </a:r>
            <a:r>
              <a:rPr lang="en-US" altLang="zh-CN" baseline="0" dirty="0" err="1" smtClean="0"/>
              <a:t>NameNode</a:t>
            </a:r>
            <a:r>
              <a:rPr lang="zh-CN" altLang="en-US" baseline="0" dirty="0" smtClean="0"/>
              <a:t>发起写请求，</a:t>
            </a:r>
            <a:r>
              <a:rPr lang="en-US" altLang="zh-CN" baseline="0" dirty="0" err="1" smtClean="0"/>
              <a:t>NameNode</a:t>
            </a:r>
            <a:r>
              <a:rPr lang="zh-CN" altLang="en-US" baseline="0" dirty="0" smtClean="0"/>
              <a:t>会找到一些可用的，当前在线的，也有足够磁盘空间的</a:t>
            </a:r>
            <a:r>
              <a:rPr lang="en-US" altLang="zh-CN" baseline="0" dirty="0" err="1" smtClean="0"/>
              <a:t>DataNode</a:t>
            </a:r>
            <a:r>
              <a:rPr lang="zh-CN" altLang="en-US" baseline="0" dirty="0" smtClean="0"/>
              <a:t>节点返回，根据返回的</a:t>
            </a:r>
            <a:r>
              <a:rPr lang="en-US" altLang="zh-CN" baseline="0" dirty="0" err="1" smtClean="0"/>
              <a:t>DataNode</a:t>
            </a:r>
            <a:r>
              <a:rPr lang="zh-CN" altLang="en-US" baseline="0" dirty="0" smtClean="0"/>
              <a:t>节点，客户端对数据块进行写入，比如把第一个块写入到</a:t>
            </a:r>
            <a:r>
              <a:rPr lang="en-US" altLang="zh-CN" baseline="0" dirty="0" smtClean="0"/>
              <a:t>C</a:t>
            </a:r>
            <a:r>
              <a:rPr lang="zh-CN" altLang="en-US" baseline="0" dirty="0" smtClean="0"/>
              <a:t>，那么写入数据块之后，进行一个流水线复制，</a:t>
            </a:r>
            <a:r>
              <a:rPr lang="en-US" altLang="zh-CN" baseline="0" dirty="0" smtClean="0"/>
              <a:t>DataNode1</a:t>
            </a:r>
            <a:r>
              <a:rPr lang="zh-CN" altLang="en-US" baseline="0" dirty="0" smtClean="0"/>
              <a:t>写完</a:t>
            </a:r>
            <a:r>
              <a:rPr lang="en-US" altLang="zh-CN" baseline="0" dirty="0" smtClean="0"/>
              <a:t>C</a:t>
            </a:r>
            <a:r>
              <a:rPr lang="zh-CN" altLang="en-US" baseline="0" dirty="0" smtClean="0"/>
              <a:t>之后，通过复制管道像流水线一样复制到</a:t>
            </a:r>
            <a:r>
              <a:rPr lang="en-US" altLang="zh-CN" baseline="0" dirty="0" smtClean="0"/>
              <a:t>DataNode3</a:t>
            </a:r>
            <a:r>
              <a:rPr lang="zh-CN" altLang="en-US" baseline="0" dirty="0" smtClean="0"/>
              <a:t>，然后</a:t>
            </a:r>
            <a:r>
              <a:rPr lang="en-US" altLang="zh-CN" baseline="0" dirty="0" smtClean="0"/>
              <a:t>DataNode3</a:t>
            </a:r>
            <a:r>
              <a:rPr lang="zh-CN" altLang="en-US" baseline="0" dirty="0" smtClean="0"/>
              <a:t>再复制到另外一个机架上的</a:t>
            </a:r>
            <a:r>
              <a:rPr lang="en-US" altLang="zh-CN" baseline="0" dirty="0" smtClean="0"/>
              <a:t>DataNode4</a:t>
            </a:r>
            <a:r>
              <a:rPr lang="zh-CN" altLang="en-US" baseline="0" dirty="0" smtClean="0"/>
              <a:t>，复制完成之后，第</a:t>
            </a:r>
            <a:r>
              <a:rPr lang="en-US" altLang="zh-CN" baseline="0" dirty="0" smtClean="0"/>
              <a:t>5</a:t>
            </a:r>
            <a:r>
              <a:rPr lang="zh-CN" altLang="en-US" baseline="0" dirty="0" smtClean="0"/>
              <a:t>步再更新元数据，告诉</a:t>
            </a:r>
            <a:r>
              <a:rPr lang="en-US" altLang="zh-CN" baseline="0" dirty="0" err="1" smtClean="0"/>
              <a:t>NameNode</a:t>
            </a:r>
            <a:r>
              <a:rPr lang="zh-CN" altLang="en-US" baseline="0" dirty="0" smtClean="0"/>
              <a:t>已经完成了一个新数据块的创建，这样保证</a:t>
            </a:r>
            <a:r>
              <a:rPr lang="en-US" altLang="zh-CN" baseline="0" dirty="0" err="1" smtClean="0"/>
              <a:t>NameNode</a:t>
            </a:r>
            <a:r>
              <a:rPr lang="zh-CN" altLang="en-US" baseline="0" dirty="0" smtClean="0"/>
              <a:t>里的元数据都是最新的状态，那么这个客户端写完一个数据块之后，再开始写第二个数据块，也是这样的一个流水线复制，写完之后再更新元数据，这是</a:t>
            </a:r>
            <a:r>
              <a:rPr lang="en-US" altLang="zh-CN" baseline="0" dirty="0" smtClean="0"/>
              <a:t>HDFS</a:t>
            </a:r>
            <a:r>
              <a:rPr lang="zh-CN" altLang="en-US" baseline="0" dirty="0" smtClean="0"/>
              <a:t>写文件的流程。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备注：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）处理超大文件</a:t>
            </a:r>
            <a:br>
              <a:rPr lang="zh-CN" altLang="en-US" dirty="0" smtClean="0"/>
            </a:br>
            <a:r>
              <a:rPr lang="zh-CN" altLang="en-US" sz="1200" b="0" i="0" kern="1200" dirty="0" smtClean="0">
                <a:solidFill>
                  <a:schemeClr val="tx1"/>
                </a:solidFill>
                <a:effectLst/>
                <a:latin typeface="+mn-lt"/>
                <a:ea typeface="+mn-ea"/>
                <a:cs typeface="+mn-cs"/>
              </a:rPr>
              <a:t>　　这里的超大文件通常是指百</a:t>
            </a:r>
            <a:r>
              <a:rPr lang="en-US" altLang="zh-CN" sz="1200" b="0" i="0" kern="1200" dirty="0" smtClean="0">
                <a:solidFill>
                  <a:schemeClr val="tx1"/>
                </a:solidFill>
                <a:effectLst/>
                <a:latin typeface="+mn-lt"/>
                <a:ea typeface="+mn-ea"/>
                <a:cs typeface="+mn-cs"/>
              </a:rPr>
              <a:t>MB</a:t>
            </a:r>
            <a:r>
              <a:rPr lang="zh-CN" altLang="en-US" sz="1200" b="0" i="0" kern="1200" dirty="0" smtClean="0">
                <a:solidFill>
                  <a:schemeClr val="tx1"/>
                </a:solidFill>
                <a:effectLst/>
                <a:latin typeface="+mn-lt"/>
                <a:ea typeface="+mn-ea"/>
                <a:cs typeface="+mn-cs"/>
              </a:rPr>
              <a:t>、设置数百</a:t>
            </a:r>
            <a:r>
              <a:rPr lang="en-US" altLang="zh-CN" sz="1200" b="0" i="0" kern="1200" dirty="0" smtClean="0">
                <a:solidFill>
                  <a:schemeClr val="tx1"/>
                </a:solidFill>
                <a:effectLst/>
                <a:latin typeface="+mn-lt"/>
                <a:ea typeface="+mn-ea"/>
                <a:cs typeface="+mn-cs"/>
              </a:rPr>
              <a:t>TB</a:t>
            </a:r>
            <a:r>
              <a:rPr lang="zh-CN" altLang="en-US" sz="1200" b="0" i="0" kern="1200" dirty="0" smtClean="0">
                <a:solidFill>
                  <a:schemeClr val="tx1"/>
                </a:solidFill>
                <a:effectLst/>
                <a:latin typeface="+mn-lt"/>
                <a:ea typeface="+mn-ea"/>
                <a:cs typeface="+mn-cs"/>
              </a:rPr>
              <a:t>大小的文件。目前在实际应用中，</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已经能用来存储管理</a:t>
            </a:r>
            <a:r>
              <a:rPr lang="en-US" altLang="zh-CN" sz="1200" b="0" i="0" kern="1200" dirty="0" smtClean="0">
                <a:solidFill>
                  <a:schemeClr val="tx1"/>
                </a:solidFill>
                <a:effectLst/>
                <a:latin typeface="+mn-lt"/>
                <a:ea typeface="+mn-ea"/>
                <a:cs typeface="+mn-cs"/>
              </a:rPr>
              <a:t>PB</a:t>
            </a:r>
            <a:r>
              <a:rPr lang="zh-CN" altLang="en-US" sz="1200" b="0" i="0" kern="1200" dirty="0" smtClean="0">
                <a:solidFill>
                  <a:schemeClr val="tx1"/>
                </a:solidFill>
                <a:effectLst/>
                <a:latin typeface="+mn-lt"/>
                <a:ea typeface="+mn-ea"/>
                <a:cs typeface="+mn-cs"/>
              </a:rPr>
              <a:t>级的数据了。</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）流式的访问数据</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的设计建立在更多地响应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一次写入、多次读写</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任务的基础上。这意味着一个数据集一旦由数据源生成，就会被复制分发到不同的存储节点中，然后响应各种各样的数据分析任务请求。在多数情况下，分析任务都会涉及数据集中的大部分数据，也就是说，对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来说，请求读取整个数据集要比读取一条记录更加高效。</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）运行于廉价的商用机器集群上</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设计对硬件需求比较低，只须运行在低廉的商用硬件集群上，而无需昂贵的高可用性机器上。廉价的商用机也就意味着大型集群中出现节点故障情况的概率非常高。这就要求设计</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时要充分考虑数据的可靠性，安全性及高可用性。</a:t>
            </a:r>
            <a:br>
              <a:rPr lang="zh-CN" altLang="en-US" dirty="0" smtClean="0"/>
            </a:b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）不适合低延迟数据访问</a:t>
            </a:r>
            <a:br>
              <a:rPr lang="zh-CN" altLang="en-US" dirty="0" smtClean="0"/>
            </a:br>
            <a:r>
              <a:rPr lang="zh-CN" altLang="en-US" sz="1200" b="0" i="0" kern="1200" dirty="0" smtClean="0">
                <a:solidFill>
                  <a:schemeClr val="tx1"/>
                </a:solidFill>
                <a:effectLst/>
                <a:latin typeface="+mn-lt"/>
                <a:ea typeface="+mn-ea"/>
                <a:cs typeface="+mn-cs"/>
              </a:rPr>
              <a:t>　　如果要处理一些用户要求时间比较短的低延迟应用请求，则</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不适合。</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是为了处理大型数据集分析任务的，主要是为达到高的数据吞吐量而设计的，这就可能要求以高延迟作为代价。</a:t>
            </a:r>
            <a:br>
              <a:rPr lang="zh-CN" altLang="en-US" dirty="0" smtClean="0"/>
            </a:br>
            <a:r>
              <a:rPr lang="zh-CN" altLang="en-US" sz="1200" b="0" i="0" kern="1200" dirty="0" smtClean="0">
                <a:solidFill>
                  <a:schemeClr val="tx1"/>
                </a:solidFill>
                <a:effectLst/>
                <a:latin typeface="+mn-lt"/>
                <a:ea typeface="+mn-ea"/>
                <a:cs typeface="+mn-cs"/>
              </a:rPr>
              <a:t>　　改进策略：对于那些有低延时要求的应用程序，</a:t>
            </a:r>
            <a:r>
              <a:rPr lang="en-US" altLang="zh-CN" sz="1200" b="0" i="0" kern="1200" dirty="0" err="1" smtClean="0">
                <a:solidFill>
                  <a:schemeClr val="tx1"/>
                </a:solidFill>
                <a:effectLst/>
                <a:latin typeface="+mn-lt"/>
                <a:ea typeface="+mn-ea"/>
                <a:cs typeface="+mn-cs"/>
              </a:rPr>
              <a:t>HBase</a:t>
            </a:r>
            <a:r>
              <a:rPr lang="zh-CN" altLang="en-US" sz="1200" b="0" i="0" kern="1200" dirty="0" smtClean="0">
                <a:solidFill>
                  <a:schemeClr val="tx1"/>
                </a:solidFill>
                <a:effectLst/>
                <a:latin typeface="+mn-lt"/>
                <a:ea typeface="+mn-ea"/>
                <a:cs typeface="+mn-cs"/>
              </a:rPr>
              <a:t>是一个更好的选择。通过上层数据管理项目来尽可能地弥补这个不足。在性能上有了很大的提升，它的口号就是</a:t>
            </a:r>
            <a:r>
              <a:rPr lang="en-US" altLang="zh-CN" sz="1200" b="0" i="0" kern="1200" dirty="0" smtClean="0">
                <a:solidFill>
                  <a:schemeClr val="tx1"/>
                </a:solidFill>
                <a:effectLst/>
                <a:latin typeface="+mn-lt"/>
                <a:ea typeface="+mn-ea"/>
                <a:cs typeface="+mn-cs"/>
              </a:rPr>
              <a:t>goes real time</a:t>
            </a:r>
            <a:r>
              <a:rPr lang="zh-CN" altLang="en-US" sz="1200" b="0" i="0" kern="1200" dirty="0" smtClean="0">
                <a:solidFill>
                  <a:schemeClr val="tx1"/>
                </a:solidFill>
                <a:effectLst/>
                <a:latin typeface="+mn-lt"/>
                <a:ea typeface="+mn-ea"/>
                <a:cs typeface="+mn-cs"/>
              </a:rPr>
              <a:t>。使用缓存或多</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设计可以降低</a:t>
            </a:r>
            <a:r>
              <a:rPr lang="en-US" altLang="zh-CN" sz="1200" b="0" i="0" kern="1200" dirty="0" smtClean="0">
                <a:solidFill>
                  <a:schemeClr val="tx1"/>
                </a:solidFill>
                <a:effectLst/>
                <a:latin typeface="+mn-lt"/>
                <a:ea typeface="+mn-ea"/>
                <a:cs typeface="+mn-cs"/>
              </a:rPr>
              <a:t>client</a:t>
            </a:r>
            <a:r>
              <a:rPr lang="zh-CN" altLang="en-US" sz="1200" b="0" i="0" kern="1200" dirty="0" smtClean="0">
                <a:solidFill>
                  <a:schemeClr val="tx1"/>
                </a:solidFill>
                <a:effectLst/>
                <a:latin typeface="+mn-lt"/>
                <a:ea typeface="+mn-ea"/>
                <a:cs typeface="+mn-cs"/>
              </a:rPr>
              <a:t>的数据请求压力，以减少延时。还有就是对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系统内部的修改，这就得权衡大吞吐量与低延时了，</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不是万能的银弹。</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那么</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的压力会非常大，因为一个小文件也需要元数据的，如果文件很多，大量的小文件的话，这个</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的压力会比较大，所以他适合存储大的文件。</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HDFS</a:t>
            </a:r>
            <a:r>
              <a:rPr lang="zh-CN" altLang="en-US" dirty="0" smtClean="0"/>
              <a:t>适合做数据批量读写，吞吐量比较高，他不适合做一些交互式应用，比如说数据库这种，因为很难满足低延迟。</a:t>
            </a:r>
            <a:endParaRPr lang="en-US" altLang="zh-CN" dirty="0" smtClean="0"/>
          </a:p>
          <a:p>
            <a:r>
              <a:rPr lang="zh-CN" altLang="en-US" dirty="0" smtClean="0"/>
              <a:t>他适合一次写入，多次读取，顺序读写，但不支持多个用户并发地写相同的文件。</a:t>
            </a:r>
            <a:endParaRPr lang="en-US" altLang="zh-CN" dirty="0" smtClean="0"/>
          </a:p>
          <a:p>
            <a:r>
              <a:rPr lang="zh-CN" altLang="en-US" dirty="0" smtClean="0"/>
              <a:t>好，那么刚才介绍了</a:t>
            </a:r>
            <a:r>
              <a:rPr lang="en-US" altLang="zh-CN" dirty="0" smtClean="0"/>
              <a:t>HDFS</a:t>
            </a:r>
            <a:r>
              <a:rPr lang="zh-CN" altLang="en-US" dirty="0" smtClean="0"/>
              <a:t>的特点。</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首先看一下</a:t>
            </a:r>
            <a:r>
              <a:rPr lang="en-US" altLang="zh-CN" dirty="0" err="1" smtClean="0"/>
              <a:t>MapReduce</a:t>
            </a:r>
            <a:r>
              <a:rPr lang="zh-CN" altLang="en-US" dirty="0" smtClean="0"/>
              <a:t>的原理是什么，什么叫</a:t>
            </a:r>
            <a:r>
              <a:rPr lang="en-US" altLang="zh-CN" dirty="0" err="1" smtClean="0"/>
              <a:t>MapReduce</a:t>
            </a:r>
            <a:r>
              <a:rPr lang="zh-CN" altLang="en-US" dirty="0" smtClean="0"/>
              <a:t>，其实简单来说，</a:t>
            </a:r>
            <a:r>
              <a:rPr lang="en-US" altLang="zh-CN" dirty="0" err="1" smtClean="0"/>
              <a:t>MapReduce</a:t>
            </a:r>
            <a:r>
              <a:rPr lang="zh-CN" altLang="en-US" dirty="0" smtClean="0"/>
              <a:t>就是采用分而治之的思想，一个大的计算任务分成多个小的计算任务，这个大任务到小任务的拆分就称为</a:t>
            </a:r>
            <a:r>
              <a:rPr lang="en-US" altLang="zh-CN" dirty="0" smtClean="0"/>
              <a:t>Map</a:t>
            </a:r>
            <a:r>
              <a:rPr lang="zh-CN" altLang="en-US" dirty="0" smtClean="0"/>
              <a:t>，拆分成多个小任务之后，由多个节点进行并行执行，执行之后再合并这个结果，那合并的这个过程就称为</a:t>
            </a:r>
            <a:r>
              <a:rPr lang="en-US" altLang="zh-CN" dirty="0" smtClean="0"/>
              <a:t>Reduce</a:t>
            </a:r>
            <a:r>
              <a:rPr lang="zh-CN" altLang="en-US" dirty="0" smtClean="0"/>
              <a:t>。其实很多计算分析的任务可以抽象成两个部分，一个是</a:t>
            </a:r>
            <a:r>
              <a:rPr lang="en-US" altLang="zh-CN" dirty="0" smtClean="0"/>
              <a:t>Map</a:t>
            </a:r>
            <a:r>
              <a:rPr lang="zh-CN" altLang="en-US" dirty="0" smtClean="0"/>
              <a:t>，一个是</a:t>
            </a:r>
            <a:r>
              <a:rPr lang="en-US" altLang="zh-CN" dirty="0" smtClean="0"/>
              <a:t>Reduce</a:t>
            </a:r>
            <a:r>
              <a:rPr lang="zh-CN" altLang="en-US" dirty="0" smtClean="0"/>
              <a:t>，都可以采用分而治之的思想来做。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比如说，我们现在有</a:t>
            </a:r>
            <a:r>
              <a:rPr lang="en-US" altLang="zh-CN" dirty="0" smtClean="0"/>
              <a:t>100GB</a:t>
            </a:r>
            <a:r>
              <a:rPr lang="zh-CN" altLang="en-US" dirty="0" smtClean="0"/>
              <a:t>的网站访问日志文件，这个日志文件会记录下什么时候从哪个</a:t>
            </a:r>
            <a:r>
              <a:rPr lang="en-US" altLang="zh-CN" dirty="0" smtClean="0"/>
              <a:t>IP</a:t>
            </a:r>
            <a:r>
              <a:rPr lang="zh-CN" altLang="en-US" dirty="0" smtClean="0"/>
              <a:t>访问了哪些网页，我们想找出访问次数最多的一个</a:t>
            </a:r>
            <a:r>
              <a:rPr lang="en-US" altLang="zh-CN" dirty="0" smtClean="0"/>
              <a:t>IP</a:t>
            </a:r>
            <a:r>
              <a:rPr lang="zh-CN" altLang="en-US" dirty="0" smtClean="0"/>
              <a:t>，这个文件很大，有</a:t>
            </a:r>
            <a:r>
              <a:rPr lang="en-US" altLang="zh-CN" dirty="0" smtClean="0"/>
              <a:t>100</a:t>
            </a:r>
            <a:r>
              <a:rPr lang="zh-CN" altLang="en-US" dirty="0" smtClean="0"/>
              <a:t>个</a:t>
            </a:r>
            <a:r>
              <a:rPr lang="en-US" altLang="zh-CN" dirty="0" smtClean="0"/>
              <a:t>G</a:t>
            </a:r>
            <a:r>
              <a:rPr lang="zh-CN" altLang="en-US" dirty="0" smtClean="0"/>
              <a:t>，那么我们怎么做呢，那么可以采用</a:t>
            </a:r>
            <a:r>
              <a:rPr lang="en-US" altLang="zh-CN" dirty="0" err="1" smtClean="0"/>
              <a:t>MapReduce</a:t>
            </a:r>
            <a:r>
              <a:rPr lang="zh-CN" altLang="en-US" dirty="0" smtClean="0"/>
              <a:t>的思想来做，先</a:t>
            </a:r>
            <a:r>
              <a:rPr lang="en-US" altLang="zh-CN" dirty="0" smtClean="0"/>
              <a:t>Map</a:t>
            </a:r>
            <a:r>
              <a:rPr lang="zh-CN" altLang="en-US" dirty="0" smtClean="0"/>
              <a:t>再</a:t>
            </a:r>
            <a:r>
              <a:rPr lang="en-US" altLang="zh-CN" dirty="0" smtClean="0"/>
              <a:t>Reduce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首先将日志文件进行切分，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100GB</a:t>
            </a:r>
            <a:r>
              <a:rPr lang="zh-CN" altLang="en-US" dirty="0" smtClean="0"/>
              <a:t>的日志文件可以按照时间来分，比如说分成</a:t>
            </a:r>
            <a:r>
              <a:rPr lang="en-US" altLang="zh-CN" dirty="0" smtClean="0"/>
              <a:t>5</a:t>
            </a:r>
            <a:r>
              <a:rPr lang="zh-CN" altLang="en-US" dirty="0" smtClean="0"/>
              <a:t>份，由</a:t>
            </a:r>
            <a:r>
              <a:rPr lang="en-US" altLang="zh-CN" dirty="0" smtClean="0"/>
              <a:t>5</a:t>
            </a:r>
            <a:r>
              <a:rPr lang="zh-CN" altLang="en-US" dirty="0" smtClean="0"/>
              <a:t>个人来做，每个人干嘛呢，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根据分到的日志文件进行</a:t>
            </a:r>
            <a:r>
              <a:rPr lang="en-US" altLang="zh-CN" dirty="0" smtClean="0"/>
              <a:t>Map</a:t>
            </a:r>
            <a:r>
              <a:rPr lang="zh-CN" altLang="en-US" dirty="0" smtClean="0"/>
              <a:t>操作，这个</a:t>
            </a:r>
            <a:r>
              <a:rPr lang="en-US" altLang="zh-CN" dirty="0" smtClean="0"/>
              <a:t>Map</a:t>
            </a:r>
            <a:r>
              <a:rPr lang="zh-CN" altLang="en-US" dirty="0" smtClean="0"/>
              <a:t>操作就会统计每个</a:t>
            </a:r>
            <a:r>
              <a:rPr lang="en-US" altLang="zh-CN" dirty="0" smtClean="0"/>
              <a:t>IP</a:t>
            </a:r>
            <a:r>
              <a:rPr lang="zh-CN" altLang="en-US" dirty="0" smtClean="0"/>
              <a:t>访问的次数，每个人都做同样的操作，都做</a:t>
            </a:r>
            <a:r>
              <a:rPr lang="en-US" altLang="zh-CN" dirty="0" smtClean="0"/>
              <a:t>IP</a:t>
            </a:r>
            <a:r>
              <a:rPr lang="zh-CN" altLang="en-US" dirty="0" smtClean="0"/>
              <a:t>地址出现次数的统计，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那么统计了之后，每个人都会统计出每个</a:t>
            </a:r>
            <a:r>
              <a:rPr lang="en-US" altLang="zh-CN" dirty="0" smtClean="0"/>
              <a:t>IP</a:t>
            </a:r>
            <a:r>
              <a:rPr lang="zh-CN" altLang="en-US" dirty="0" smtClean="0"/>
              <a:t>出现的次数，例如这个人发现</a:t>
            </a:r>
            <a:r>
              <a:rPr lang="en-US" altLang="zh-CN" dirty="0" smtClean="0"/>
              <a:t>IP1</a:t>
            </a:r>
            <a:r>
              <a:rPr lang="zh-CN" altLang="en-US" dirty="0" smtClean="0"/>
              <a:t>出现了</a:t>
            </a:r>
            <a:r>
              <a:rPr lang="en-US" altLang="zh-CN" dirty="0" smtClean="0"/>
              <a:t>x</a:t>
            </a:r>
            <a:r>
              <a:rPr lang="zh-CN" altLang="en-US" dirty="0" smtClean="0"/>
              <a:t>次，</a:t>
            </a:r>
            <a:r>
              <a:rPr lang="en-US" altLang="zh-CN" dirty="0" smtClean="0"/>
              <a:t>IP2</a:t>
            </a:r>
            <a:r>
              <a:rPr lang="zh-CN" altLang="en-US" dirty="0" smtClean="0"/>
              <a:t>地址出现了</a:t>
            </a:r>
            <a:r>
              <a:rPr lang="en-US" altLang="zh-CN" dirty="0" smtClean="0"/>
              <a:t>y</a:t>
            </a:r>
            <a:r>
              <a:rPr lang="zh-CN" altLang="en-US" dirty="0" smtClean="0"/>
              <a:t>次，统计之后呢，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需要进行数据交换，根据</a:t>
            </a:r>
            <a:r>
              <a:rPr lang="en-US" altLang="zh-CN" dirty="0" smtClean="0"/>
              <a:t>IP</a:t>
            </a:r>
            <a:r>
              <a:rPr lang="zh-CN" altLang="en-US" dirty="0" smtClean="0"/>
              <a:t>值进行一定规则的映射，将同一个</a:t>
            </a:r>
            <a:r>
              <a:rPr lang="en-US" altLang="zh-CN" dirty="0" smtClean="0"/>
              <a:t>IP</a:t>
            </a:r>
            <a:r>
              <a:rPr lang="zh-CN" altLang="en-US" dirty="0" smtClean="0"/>
              <a:t>地址的统计归到同一个</a:t>
            </a:r>
            <a:r>
              <a:rPr lang="en-US" altLang="zh-CN" dirty="0" smtClean="0"/>
              <a:t>Reduce</a:t>
            </a:r>
            <a:r>
              <a:rPr lang="zh-CN" altLang="en-US" dirty="0" smtClean="0"/>
              <a:t>，总之是根据一定的规则进行归约，</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随着数据规模的增长之后，单机类系统往往存在很多瓶颈，包括存储的容量，读写的速度和计算效率等，都会无法满足用户的需求。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为了解决这类问题，</a:t>
            </a:r>
            <a:r>
              <a:rPr lang="en-US" altLang="zh-CN" dirty="0" smtClean="0"/>
              <a:t>Google</a:t>
            </a:r>
            <a:r>
              <a:rPr lang="zh-CN" altLang="en-US" dirty="0" smtClean="0"/>
              <a:t>提出了三大关键技术来解决大规模数据的存储和处理。分别是</a:t>
            </a:r>
            <a:r>
              <a:rPr lang="en-US" altLang="zh-CN" dirty="0" err="1" smtClean="0"/>
              <a:t>MapReduce</a:t>
            </a:r>
            <a:r>
              <a:rPr lang="zh-CN" altLang="en-US" dirty="0" smtClean="0"/>
              <a:t>、</a:t>
            </a:r>
            <a:r>
              <a:rPr lang="en-US" altLang="zh-CN" dirty="0" err="1" smtClean="0"/>
              <a:t>BigTable</a:t>
            </a:r>
            <a:r>
              <a:rPr lang="zh-CN" altLang="en-US" dirty="0" smtClean="0"/>
              <a:t>、</a:t>
            </a:r>
            <a:r>
              <a:rPr lang="en-US" altLang="zh-CN" dirty="0" smtClean="0"/>
              <a:t>GFS</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这三大技术可以称得上是革命性的技术。</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归约之后，就能知道整个日志文件里每个</a:t>
            </a:r>
            <a:r>
              <a:rPr lang="en-US" altLang="zh-CN" dirty="0" smtClean="0"/>
              <a:t>IP</a:t>
            </a:r>
            <a:r>
              <a:rPr lang="zh-CN" altLang="en-US" dirty="0" smtClean="0"/>
              <a:t>地址出现的次数。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那么中间结果进行合并之后，就可以产生最终的排序结果，通过排序，就能知道哪个</a:t>
            </a:r>
            <a:r>
              <a:rPr lang="en-US" altLang="zh-CN" dirty="0" smtClean="0"/>
              <a:t>IP</a:t>
            </a:r>
            <a:r>
              <a:rPr lang="zh-CN" altLang="en-US" dirty="0" smtClean="0"/>
              <a:t>地址出现的次数最多。</a:t>
            </a:r>
            <a:endParaRPr lang="en-US" altLang="zh-CN" dirty="0" smtClean="0"/>
          </a:p>
          <a:p>
            <a:r>
              <a:rPr lang="zh-CN" altLang="en-US" dirty="0" smtClean="0"/>
              <a:t>其中最最关键的是交换，每个统计出来的结果都要通过一定规则的交换之后，才能做后面</a:t>
            </a:r>
            <a:r>
              <a:rPr lang="en-US" altLang="zh-CN" dirty="0" smtClean="0"/>
              <a:t>Reduce</a:t>
            </a:r>
            <a:r>
              <a:rPr lang="zh-CN" altLang="en-US" dirty="0" smtClean="0"/>
              <a:t>的过程。</a:t>
            </a:r>
            <a:endParaRPr lang="en-US" altLang="zh-CN" dirty="0" smtClean="0"/>
          </a:p>
          <a:p>
            <a:r>
              <a:rPr lang="zh-CN" altLang="en-US" dirty="0" smtClean="0"/>
              <a:t>其实很多大数据的这个过程，包括各种</a:t>
            </a:r>
            <a:r>
              <a:rPr lang="en-US" altLang="zh-CN" dirty="0" smtClean="0"/>
              <a:t>select</a:t>
            </a:r>
            <a:r>
              <a:rPr lang="zh-CN" altLang="en-US" dirty="0" smtClean="0"/>
              <a:t>，数据库里的表查询，都可以使用</a:t>
            </a:r>
            <a:r>
              <a:rPr lang="en-US" altLang="zh-CN" dirty="0" err="1" smtClean="0"/>
              <a:t>MapReduce</a:t>
            </a:r>
            <a:r>
              <a:rPr lang="zh-CN" altLang="en-US" dirty="0" smtClean="0"/>
              <a:t>来实现。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第一个是</a:t>
            </a:r>
            <a:r>
              <a:rPr lang="en-US" altLang="zh-CN" dirty="0" smtClean="0"/>
              <a:t>Job</a:t>
            </a:r>
            <a:r>
              <a:rPr lang="zh-CN" altLang="en-US" dirty="0" smtClean="0"/>
              <a:t>和</a:t>
            </a:r>
            <a:r>
              <a:rPr lang="en-US" altLang="zh-CN" dirty="0" smtClean="0"/>
              <a:t>Task</a:t>
            </a:r>
            <a:r>
              <a:rPr lang="zh-CN" altLang="en-US" dirty="0" smtClean="0"/>
              <a:t>，</a:t>
            </a:r>
            <a:r>
              <a:rPr lang="en-US" altLang="zh-CN" dirty="0" smtClean="0"/>
              <a:t>Job</a:t>
            </a:r>
            <a:r>
              <a:rPr lang="zh-CN" altLang="en-US" dirty="0" smtClean="0"/>
              <a:t>是一个作业，比如说上面的“找出访问次数最多的</a:t>
            </a:r>
            <a:r>
              <a:rPr lang="en-US" altLang="zh-CN" dirty="0" smtClean="0"/>
              <a:t>IP</a:t>
            </a:r>
            <a:r>
              <a:rPr lang="zh-CN" altLang="en-US" dirty="0" smtClean="0"/>
              <a:t>地址”就是一个作业，那么一个</a:t>
            </a:r>
            <a:r>
              <a:rPr lang="en-US" altLang="zh-CN" dirty="0" smtClean="0"/>
              <a:t>Job</a:t>
            </a:r>
            <a:r>
              <a:rPr lang="zh-CN" altLang="en-US" dirty="0" smtClean="0"/>
              <a:t>要完成的话，需要分成多个</a:t>
            </a:r>
            <a:r>
              <a:rPr lang="en-US" altLang="zh-CN" dirty="0" smtClean="0"/>
              <a:t>Task</a:t>
            </a:r>
            <a:r>
              <a:rPr lang="zh-CN" altLang="en-US" dirty="0" smtClean="0"/>
              <a:t>，就是说一个</a:t>
            </a:r>
            <a:r>
              <a:rPr lang="en-US" altLang="zh-CN" dirty="0" smtClean="0"/>
              <a:t>Job</a:t>
            </a:r>
            <a:r>
              <a:rPr lang="zh-CN" altLang="en-US" dirty="0" smtClean="0"/>
              <a:t>会被拆分成多个</a:t>
            </a:r>
            <a:r>
              <a:rPr lang="en-US" altLang="zh-CN" dirty="0" smtClean="0"/>
              <a:t>Task</a:t>
            </a:r>
            <a:r>
              <a:rPr lang="zh-CN" altLang="en-US" dirty="0" smtClean="0"/>
              <a:t>，</a:t>
            </a:r>
            <a:r>
              <a:rPr lang="en-US" altLang="zh-CN" dirty="0" smtClean="0"/>
              <a:t>Task</a:t>
            </a:r>
            <a:r>
              <a:rPr lang="zh-CN" altLang="en-US" dirty="0" smtClean="0"/>
              <a:t>里又分为</a:t>
            </a:r>
            <a:r>
              <a:rPr lang="en-US" altLang="zh-CN" dirty="0" smtClean="0"/>
              <a:t>Map</a:t>
            </a:r>
            <a:r>
              <a:rPr lang="en-US" altLang="zh-CN" baseline="0" dirty="0" smtClean="0"/>
              <a:t> Task</a:t>
            </a:r>
            <a:r>
              <a:rPr lang="zh-CN" altLang="en-US" baseline="0" dirty="0" smtClean="0"/>
              <a:t>和</a:t>
            </a:r>
            <a:r>
              <a:rPr lang="en-US" altLang="zh-CN" baseline="0" dirty="0" smtClean="0"/>
              <a:t>Reduce Task</a:t>
            </a:r>
            <a:r>
              <a:rPr lang="zh-CN" altLang="en-US" baseline="0" dirty="0" smtClean="0"/>
              <a:t>，属于</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任务，这是</a:t>
            </a:r>
            <a:r>
              <a:rPr lang="en-US" altLang="zh-CN" baseline="0" dirty="0" smtClean="0"/>
              <a:t>Job</a:t>
            </a:r>
            <a:r>
              <a:rPr lang="zh-CN" altLang="en-US" baseline="0" dirty="0" smtClean="0"/>
              <a:t>和</a:t>
            </a:r>
            <a:r>
              <a:rPr lang="en-US" altLang="zh-CN" baseline="0" dirty="0" smtClean="0"/>
              <a:t>Task</a:t>
            </a:r>
            <a:r>
              <a:rPr lang="zh-CN" altLang="en-US" baseline="0" dirty="0" smtClean="0"/>
              <a:t>的概念。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在整个</a:t>
            </a:r>
            <a:r>
              <a:rPr lang="en-US" altLang="zh-CN" dirty="0" smtClean="0"/>
              <a:t>Hadoop</a:t>
            </a:r>
            <a:r>
              <a:rPr lang="en-US" altLang="zh-CN" baseline="0" dirty="0" smtClean="0"/>
              <a:t> </a:t>
            </a:r>
            <a:r>
              <a:rPr lang="en-US" altLang="zh-CN" baseline="0" dirty="0" err="1" smtClean="0"/>
              <a:t>MapReduce</a:t>
            </a:r>
            <a:r>
              <a:rPr lang="zh-CN" altLang="en-US" baseline="0" dirty="0" smtClean="0"/>
              <a:t>体系机构里，有两类节点，第一个是</a:t>
            </a:r>
            <a:r>
              <a:rPr lang="en-US" altLang="zh-CN" baseline="0" dirty="0" err="1" smtClean="0"/>
              <a:t>JobTracker</a:t>
            </a:r>
            <a:r>
              <a:rPr lang="zh-CN" altLang="en-US" baseline="0" dirty="0" smtClean="0"/>
              <a:t>，他也是一个</a:t>
            </a:r>
            <a:r>
              <a:rPr lang="en-US" altLang="zh-CN" baseline="0" dirty="0" smtClean="0"/>
              <a:t>master</a:t>
            </a:r>
            <a:r>
              <a:rPr lang="zh-CN" altLang="en-US" baseline="0" dirty="0" smtClean="0"/>
              <a:t>管理节点，客户端提交一个</a:t>
            </a:r>
            <a:r>
              <a:rPr lang="en-US" altLang="zh-CN" baseline="0" dirty="0" smtClean="0"/>
              <a:t>Job</a:t>
            </a:r>
            <a:r>
              <a:rPr lang="zh-CN" altLang="en-US" baseline="0" dirty="0" smtClean="0"/>
              <a:t>过来，</a:t>
            </a:r>
            <a:r>
              <a:rPr lang="en-US" altLang="zh-CN" baseline="0" dirty="0" err="1" smtClean="0"/>
              <a:t>JobTracker</a:t>
            </a:r>
            <a:r>
              <a:rPr lang="zh-CN" altLang="en-US" baseline="0" dirty="0" smtClean="0"/>
              <a:t>把他放到候选队列里去，在适当的时候进行调度选择一个</a:t>
            </a:r>
            <a:r>
              <a:rPr lang="en-US" altLang="zh-CN" baseline="0" dirty="0" smtClean="0"/>
              <a:t>Job</a:t>
            </a:r>
            <a:r>
              <a:rPr lang="zh-CN" altLang="en-US" baseline="0" dirty="0" smtClean="0"/>
              <a:t>出来，将这个</a:t>
            </a:r>
            <a:r>
              <a:rPr lang="en-US" altLang="zh-CN" baseline="0" dirty="0" smtClean="0"/>
              <a:t>Job</a:t>
            </a:r>
            <a:r>
              <a:rPr lang="zh-CN" altLang="en-US" baseline="0" dirty="0" smtClean="0"/>
              <a:t>拆分成多个</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任务，这个任务分发给下面的</a:t>
            </a:r>
            <a:r>
              <a:rPr lang="en-US" altLang="zh-CN" baseline="0" dirty="0" err="1" smtClean="0"/>
              <a:t>TaskTracker</a:t>
            </a:r>
            <a:r>
              <a:rPr lang="zh-CN" altLang="en-US" baseline="0" dirty="0" smtClean="0"/>
              <a:t>来做，</a:t>
            </a:r>
            <a:r>
              <a:rPr lang="en-US" altLang="zh-CN" baseline="0" dirty="0" err="1" smtClean="0"/>
              <a:t>TaskTracker</a:t>
            </a:r>
            <a:r>
              <a:rPr lang="zh-CN" altLang="en-US" baseline="0" dirty="0" smtClean="0"/>
              <a:t>是实际在做这个任务的，在部署的适合，</a:t>
            </a:r>
            <a:r>
              <a:rPr lang="en-US" altLang="zh-CN" baseline="0" dirty="0" err="1" smtClean="0"/>
              <a:t>TaskTracker</a:t>
            </a:r>
            <a:r>
              <a:rPr lang="zh-CN" altLang="en-US" baseline="0" dirty="0" smtClean="0"/>
              <a:t>往往和</a:t>
            </a:r>
            <a:r>
              <a:rPr lang="en-US" altLang="zh-CN" baseline="0" dirty="0" smtClean="0"/>
              <a:t>HDFS</a:t>
            </a:r>
            <a:r>
              <a:rPr lang="zh-CN" altLang="en-US" baseline="0" dirty="0" smtClean="0"/>
              <a:t>的</a:t>
            </a:r>
            <a:r>
              <a:rPr lang="en-US" altLang="zh-CN" baseline="0" dirty="0" err="1" smtClean="0"/>
              <a:t>DataNode</a:t>
            </a:r>
            <a:r>
              <a:rPr lang="zh-CN" altLang="en-US" baseline="0" dirty="0" smtClean="0"/>
              <a:t>是同一个组物理节点，这样能保证计算是跟着数据走的，当任务分到某个节点刚好所需要的数据就在本机的</a:t>
            </a:r>
            <a:r>
              <a:rPr lang="en-US" altLang="zh-CN" baseline="0" dirty="0" err="1" smtClean="0"/>
              <a:t>DataNode</a:t>
            </a:r>
            <a:r>
              <a:rPr lang="zh-CN" altLang="en-US" baseline="0" dirty="0" smtClean="0"/>
              <a:t>里面，这样使得读取数据的开销最小，能够最快的读到所需数据，这也是</a:t>
            </a:r>
            <a:r>
              <a:rPr lang="en-US" altLang="zh-CN" baseline="0" dirty="0" err="1" smtClean="0"/>
              <a:t>MapReduce</a:t>
            </a:r>
            <a:r>
              <a:rPr lang="zh-CN" altLang="en-US" baseline="0" dirty="0" smtClean="0"/>
              <a:t>的一个设计思想。</a:t>
            </a:r>
            <a:endParaRPr lang="en-US" altLang="zh-CN" baseline="0" dirty="0" smtClean="0"/>
          </a:p>
          <a:p>
            <a:endParaRPr lang="en-US" altLang="zh-CN" baseline="0" dirty="0" smtClean="0"/>
          </a:p>
          <a:p>
            <a:endParaRPr lang="en-US" altLang="zh-CN" baseline="0" dirty="0" smtClean="0"/>
          </a:p>
          <a:p>
            <a:r>
              <a:rPr lang="zh-CN" altLang="en-US" baseline="0" dirty="0" smtClean="0"/>
              <a:t>备注：</a:t>
            </a:r>
            <a:endParaRPr lang="en-US" altLang="zh-CN" baseline="0" dirty="0" smtClean="0"/>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顾名思义是执行</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任务的。用户代码提交到集群以后，由</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决定哪个文件将被处理，并且为不同的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分配节点。同时，它还监控所有的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，一旦某个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失败了，</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就会自动重新开启这个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，在大多数情况下这个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会被放在不用的节点上。每个</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集群只有一个</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，一般运行在集群的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节点上。</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为作业的提交到底干了那些个事情：</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为作业生成一个</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接受该作业。</a:t>
            </a:r>
            <a:endParaRPr lang="en-US" altLang="zh-CN" baseline="0" dirty="0" smtClean="0"/>
          </a:p>
          <a:p>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与负责存储数据的</a:t>
            </a:r>
            <a:r>
              <a:rPr lang="en-US" altLang="zh-CN" sz="1200" b="0" i="0" kern="1200" dirty="0" err="1" smtClean="0">
                <a:solidFill>
                  <a:schemeClr val="tx1"/>
                </a:solidFill>
                <a:effectLst/>
                <a:latin typeface="+mn-lt"/>
                <a:ea typeface="+mn-ea"/>
                <a:cs typeface="+mn-cs"/>
              </a:rPr>
              <a:t>DataNode</a:t>
            </a:r>
            <a:r>
              <a:rPr lang="zh-CN" altLang="en-US" sz="1200" b="0" i="0" kern="1200" dirty="0" smtClean="0">
                <a:solidFill>
                  <a:schemeClr val="tx1"/>
                </a:solidFill>
                <a:effectLst/>
                <a:latin typeface="+mn-lt"/>
                <a:ea typeface="+mn-ea"/>
                <a:cs typeface="+mn-cs"/>
              </a:rPr>
              <a:t>相结合，其处理结构上也遵循主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从架构。</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位于主节点，统领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工作；而</a:t>
            </a:r>
            <a:r>
              <a:rPr lang="en-US" altLang="zh-CN" sz="1200" b="0" i="0" kern="1200" dirty="0" err="1" smtClean="0">
                <a:solidFill>
                  <a:schemeClr val="tx1"/>
                </a:solidFill>
                <a:effectLst/>
                <a:latin typeface="+mn-lt"/>
                <a:ea typeface="+mn-ea"/>
                <a:cs typeface="+mn-cs"/>
              </a:rPr>
              <a:t>TaskTrackers</a:t>
            </a:r>
            <a:r>
              <a:rPr lang="zh-CN" altLang="en-US" sz="1200" b="0" i="0" kern="1200" dirty="0" smtClean="0">
                <a:solidFill>
                  <a:schemeClr val="tx1"/>
                </a:solidFill>
                <a:effectLst/>
                <a:latin typeface="+mn-lt"/>
                <a:ea typeface="+mn-ea"/>
                <a:cs typeface="+mn-cs"/>
              </a:rPr>
              <a:t>位于从节点，独立管理各自的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负责独立执行具体的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，而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负责分配</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。虽然每个从节点仅有一个唯一的一个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，但是每个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可以产生多个</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虚拟机（</a:t>
            </a:r>
            <a:r>
              <a:rPr lang="en-US" altLang="zh-CN" sz="1200" b="0" i="0" kern="1200" dirty="0" smtClean="0">
                <a:solidFill>
                  <a:schemeClr val="tx1"/>
                </a:solidFill>
                <a:effectLst/>
                <a:latin typeface="+mn-lt"/>
                <a:ea typeface="+mn-ea"/>
                <a:cs typeface="+mn-cs"/>
              </a:rPr>
              <a:t>JVM</a:t>
            </a:r>
            <a:r>
              <a:rPr lang="zh-CN" altLang="en-US" sz="1200" b="0" i="0" kern="1200" dirty="0" smtClean="0">
                <a:solidFill>
                  <a:schemeClr val="tx1"/>
                </a:solidFill>
                <a:effectLst/>
                <a:latin typeface="+mn-lt"/>
                <a:ea typeface="+mn-ea"/>
                <a:cs typeface="+mn-cs"/>
              </a:rPr>
              <a:t>），用于并行处理多个</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任务。</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的一个重要职责就是与</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交互。如果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无法准时地获取</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提交的信息，</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就判定</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已经崩溃，并将任务分配给其他 节点处理。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所以这个</a:t>
            </a:r>
            <a:r>
              <a:rPr lang="en-US" altLang="zh-CN" dirty="0" err="1" smtClean="0"/>
              <a:t>JobTracker</a:t>
            </a:r>
            <a:r>
              <a:rPr lang="zh-CN" altLang="en-US" dirty="0" smtClean="0"/>
              <a:t>的角色，包括作业调度，作业过来后在候选队列里，需要根据一定的规则来进行调度，比如说先到先服务。</a:t>
            </a:r>
            <a:endParaRPr lang="en-US" altLang="zh-CN" dirty="0" smtClean="0"/>
          </a:p>
          <a:p>
            <a:r>
              <a:rPr lang="zh-CN" altLang="en-US" dirty="0" smtClean="0"/>
              <a:t>第二个呢是需要分配任务，监控任务的执行进度，因为任务分发给</a:t>
            </a:r>
            <a:r>
              <a:rPr lang="en-US" altLang="zh-CN" dirty="0" err="1" smtClean="0"/>
              <a:t>TaskTracker</a:t>
            </a:r>
            <a:r>
              <a:rPr lang="zh-CN" altLang="en-US" dirty="0" smtClean="0"/>
              <a:t>之后，</a:t>
            </a:r>
            <a:r>
              <a:rPr lang="en-US" altLang="zh-CN" dirty="0" err="1" smtClean="0"/>
              <a:t>TaskTracker</a:t>
            </a:r>
            <a:r>
              <a:rPr lang="zh-CN" altLang="en-US" dirty="0" smtClean="0"/>
              <a:t>每隔几秒钟需要给</a:t>
            </a:r>
            <a:r>
              <a:rPr lang="en-US" altLang="zh-CN" dirty="0" err="1" smtClean="0"/>
              <a:t>JobTracker</a:t>
            </a:r>
            <a:r>
              <a:rPr lang="zh-CN" altLang="en-US" dirty="0" smtClean="0"/>
              <a:t>状态更新，就是现在执行到什么个状况。</a:t>
            </a:r>
            <a:endParaRPr lang="en-US" altLang="zh-CN" dirty="0" smtClean="0"/>
          </a:p>
          <a:p>
            <a:r>
              <a:rPr lang="zh-CN" altLang="en-US" dirty="0" smtClean="0"/>
              <a:t>第三个是监控</a:t>
            </a:r>
            <a:r>
              <a:rPr lang="en-US" altLang="zh-CN" dirty="0" err="1" smtClean="0"/>
              <a:t>TaskTracker</a:t>
            </a:r>
            <a:r>
              <a:rPr lang="zh-CN" altLang="en-US" dirty="0" smtClean="0"/>
              <a:t>的状态，就是检测</a:t>
            </a:r>
            <a:r>
              <a:rPr lang="en-US" altLang="zh-CN" dirty="0" err="1" smtClean="0"/>
              <a:t>TaskTracker</a:t>
            </a:r>
            <a:r>
              <a:rPr lang="zh-CN" altLang="en-US" dirty="0" smtClean="0"/>
              <a:t>是否出现故障等等情况。</a:t>
            </a:r>
            <a:endParaRPr lang="en-US" altLang="zh-CN" dirty="0" smtClean="0"/>
          </a:p>
          <a:p>
            <a:r>
              <a:rPr lang="zh-CN" altLang="en-US" dirty="0" smtClean="0"/>
              <a:t>这是</a:t>
            </a:r>
            <a:r>
              <a:rPr lang="en-US" altLang="zh-CN" dirty="0" err="1" smtClean="0"/>
              <a:t>JobTracker</a:t>
            </a:r>
            <a:r>
              <a:rPr lang="zh-CN" altLang="en-US" dirty="0" smtClean="0"/>
              <a:t>要做的事情。</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err="1" smtClean="0"/>
              <a:t>TaskTracker</a:t>
            </a:r>
            <a:r>
              <a:rPr lang="zh-CN" altLang="en-US" dirty="0" smtClean="0"/>
              <a:t>呢，他要做的事情是执行任务，并且向</a:t>
            </a:r>
            <a:r>
              <a:rPr lang="en-US" altLang="zh-CN" dirty="0" err="1" smtClean="0"/>
              <a:t>JobTracker</a:t>
            </a:r>
            <a:r>
              <a:rPr lang="zh-CN" altLang="en-US" dirty="0" smtClean="0"/>
              <a:t>汇报任务的状态。</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a:t>
            </a:r>
            <a:r>
              <a:rPr lang="en-US" altLang="zh-CN" dirty="0" err="1" smtClean="0"/>
              <a:t>MapReduce</a:t>
            </a:r>
            <a:r>
              <a:rPr lang="zh-CN" altLang="en-US" dirty="0" smtClean="0"/>
              <a:t>作业的执行过程呢，</a:t>
            </a:r>
            <a:endParaRPr lang="en-US" altLang="zh-CN" dirty="0" smtClean="0"/>
          </a:p>
          <a:p>
            <a:r>
              <a:rPr lang="zh-CN" altLang="en-US" dirty="0" smtClean="0"/>
              <a:t>第一步，是输入数据进行分片，分片之后，根据一定的规则分给</a:t>
            </a:r>
            <a:r>
              <a:rPr lang="en-US" altLang="zh-CN" dirty="0" err="1" smtClean="0"/>
              <a:t>TaskTracker</a:t>
            </a:r>
            <a:r>
              <a:rPr lang="zh-CN" altLang="en-US" dirty="0" smtClean="0"/>
              <a:t>，分配</a:t>
            </a:r>
            <a:r>
              <a:rPr lang="en-US" altLang="zh-CN" dirty="0" smtClean="0"/>
              <a:t>Map</a:t>
            </a:r>
            <a:r>
              <a:rPr lang="zh-CN" altLang="en-US" dirty="0" smtClean="0"/>
              <a:t>任务，任务好了之后呢，产生一个中间结果，中间结果一般是</a:t>
            </a:r>
            <a:r>
              <a:rPr lang="en-US" altLang="zh-CN" dirty="0" smtClean="0"/>
              <a:t>Key</a:t>
            </a:r>
            <a:r>
              <a:rPr lang="zh-CN" altLang="en-US" dirty="0" smtClean="0"/>
              <a:t>和</a:t>
            </a:r>
            <a:r>
              <a:rPr lang="en-US" altLang="zh-CN" dirty="0" smtClean="0"/>
              <a:t>Value</a:t>
            </a:r>
            <a:r>
              <a:rPr lang="zh-CN" altLang="en-US" dirty="0" smtClean="0"/>
              <a:t>的对，</a:t>
            </a:r>
            <a:r>
              <a:rPr lang="en-US" altLang="zh-CN" dirty="0" smtClean="0"/>
              <a:t>Key</a:t>
            </a:r>
            <a:r>
              <a:rPr lang="zh-CN" altLang="en-US" dirty="0" smtClean="0"/>
              <a:t>和</a:t>
            </a:r>
            <a:r>
              <a:rPr lang="en-US" altLang="zh-CN" dirty="0" smtClean="0"/>
              <a:t>Value</a:t>
            </a:r>
            <a:r>
              <a:rPr lang="zh-CN" altLang="en-US" dirty="0" smtClean="0"/>
              <a:t>根据一些的映射规则进行交换，然后再到</a:t>
            </a:r>
            <a:r>
              <a:rPr lang="en-US" altLang="zh-CN" dirty="0" smtClean="0"/>
              <a:t>Reduce</a:t>
            </a:r>
            <a:r>
              <a:rPr lang="zh-CN" altLang="en-US" dirty="0" smtClean="0"/>
              <a:t>端进行</a:t>
            </a:r>
            <a:r>
              <a:rPr lang="en-US" altLang="zh-CN" dirty="0" smtClean="0"/>
              <a:t>Reduce</a:t>
            </a:r>
            <a:r>
              <a:rPr lang="zh-CN" altLang="en-US" dirty="0" smtClean="0"/>
              <a:t>任务，</a:t>
            </a:r>
            <a:r>
              <a:rPr lang="en-US" altLang="zh-CN" dirty="0" smtClean="0"/>
              <a:t>Reduce</a:t>
            </a:r>
            <a:r>
              <a:rPr lang="zh-CN" altLang="en-US" dirty="0" smtClean="0"/>
              <a:t>端也是一些</a:t>
            </a:r>
            <a:r>
              <a:rPr lang="en-US" altLang="zh-CN" dirty="0" err="1" smtClean="0"/>
              <a:t>TaskTracker</a:t>
            </a:r>
            <a:r>
              <a:rPr lang="zh-CN" altLang="en-US" dirty="0" smtClean="0"/>
              <a:t>，只是他们是做</a:t>
            </a:r>
            <a:r>
              <a:rPr lang="en-US" altLang="zh-CN" dirty="0" smtClean="0"/>
              <a:t>Reduce</a:t>
            </a:r>
            <a:r>
              <a:rPr lang="zh-CN" altLang="en-US" dirty="0" smtClean="0"/>
              <a:t>任务，那么运算完之后，结果写回到</a:t>
            </a:r>
            <a:r>
              <a:rPr lang="en-US" altLang="zh-CN" dirty="0" smtClean="0"/>
              <a:t>HDFS</a:t>
            </a:r>
            <a:r>
              <a:rPr lang="zh-CN" altLang="en-US" dirty="0" smtClean="0"/>
              <a:t>里去，数据呢是从</a:t>
            </a:r>
            <a:r>
              <a:rPr lang="en-US" altLang="zh-CN" dirty="0" smtClean="0"/>
              <a:t>HDFS</a:t>
            </a:r>
            <a:r>
              <a:rPr lang="zh-CN" altLang="en-US" dirty="0" smtClean="0"/>
              <a:t>来的，那么在中间过程呢，中间结果会写到本地的磁盘，通过交换之后，</a:t>
            </a:r>
            <a:r>
              <a:rPr lang="en-US" altLang="zh-CN" dirty="0" smtClean="0"/>
              <a:t>Reduce</a:t>
            </a:r>
            <a:r>
              <a:rPr lang="zh-CN" altLang="en-US" dirty="0" smtClean="0"/>
              <a:t>端任务执行完后写回到</a:t>
            </a:r>
            <a:r>
              <a:rPr lang="en-US" altLang="zh-CN" dirty="0" smtClean="0"/>
              <a:t>HDFS</a:t>
            </a:r>
            <a:r>
              <a:rPr lang="zh-CN" altLang="en-US" dirty="0" smtClean="0"/>
              <a:t>里。</a:t>
            </a:r>
            <a:endParaRPr lang="en-US" altLang="zh-CN" dirty="0" smtClean="0"/>
          </a:p>
          <a:p>
            <a:r>
              <a:rPr lang="zh-CN" altLang="en-US" dirty="0" smtClean="0"/>
              <a:t>任何一个作业过来，都先交到</a:t>
            </a:r>
            <a:r>
              <a:rPr lang="en-US" altLang="zh-CN" dirty="0" err="1" smtClean="0"/>
              <a:t>JobTracker</a:t>
            </a:r>
            <a:r>
              <a:rPr lang="zh-CN" altLang="en-US" dirty="0" smtClean="0"/>
              <a:t>里面，</a:t>
            </a:r>
            <a:r>
              <a:rPr lang="en-US" altLang="zh-CN" dirty="0" err="1" smtClean="0"/>
              <a:t>JobTracker</a:t>
            </a:r>
            <a:r>
              <a:rPr lang="zh-CN" altLang="en-US" dirty="0" smtClean="0"/>
              <a:t>采用一定的调度策略进行分配</a:t>
            </a:r>
            <a:r>
              <a:rPr lang="en-US" altLang="zh-CN" dirty="0" smtClean="0"/>
              <a:t>Map</a:t>
            </a:r>
            <a:r>
              <a:rPr lang="zh-CN" altLang="en-US" dirty="0" smtClean="0"/>
              <a:t>任务和</a:t>
            </a:r>
            <a:r>
              <a:rPr lang="en-US" altLang="zh-CN" dirty="0" smtClean="0"/>
              <a:t>Reduce</a:t>
            </a:r>
            <a:r>
              <a:rPr lang="zh-CN" altLang="en-US" dirty="0" smtClean="0"/>
              <a:t>任务。</a:t>
            </a:r>
            <a:endParaRPr lang="en-US" altLang="zh-CN" dirty="0" smtClean="0"/>
          </a:p>
          <a:p>
            <a:r>
              <a:rPr lang="zh-CN" altLang="en-US" dirty="0" smtClean="0"/>
              <a:t>这就是</a:t>
            </a:r>
            <a:r>
              <a:rPr lang="en-US" altLang="zh-CN" dirty="0" err="1" smtClean="0"/>
              <a:t>MapReduce</a:t>
            </a:r>
            <a:r>
              <a:rPr lang="zh-CN" altLang="en-US" dirty="0" smtClean="0"/>
              <a:t>的作业执行过程。那对于一些复杂的任务呢，可能一轮</a:t>
            </a:r>
            <a:r>
              <a:rPr lang="en-US" altLang="zh-CN" dirty="0" err="1" smtClean="0"/>
              <a:t>MapReduce</a:t>
            </a:r>
            <a:r>
              <a:rPr lang="zh-CN" altLang="en-US" dirty="0" smtClean="0"/>
              <a:t>任务仍然没有完成结果，那么可以进行下一轮的</a:t>
            </a:r>
            <a:r>
              <a:rPr lang="en-US" altLang="zh-CN" dirty="0" err="1" smtClean="0"/>
              <a:t>MapReduce</a:t>
            </a:r>
            <a:r>
              <a:rPr lang="zh-CN" altLang="en-US" dirty="0" smtClean="0"/>
              <a:t>任务，也就是进行多轮，完成更多复杂的作业。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MapReduce</a:t>
            </a:r>
            <a:r>
              <a:rPr lang="zh-CN" altLang="en-US" dirty="0" smtClean="0"/>
              <a:t>里，提供了很好的容错机制，所谓容错，就是他允许在整个任务执行过程中，这些</a:t>
            </a:r>
            <a:r>
              <a:rPr lang="en-US" altLang="zh-CN" dirty="0" err="1" smtClean="0"/>
              <a:t>TaskTracker</a:t>
            </a:r>
            <a:r>
              <a:rPr lang="zh-CN" altLang="en-US" dirty="0" smtClean="0"/>
              <a:t>中间可能会出现一些宕机，发生故障等一些情况，允许他出错。</a:t>
            </a:r>
            <a:endParaRPr lang="en-US" altLang="zh-CN" dirty="0" smtClean="0"/>
          </a:p>
          <a:p>
            <a:r>
              <a:rPr lang="zh-CN" altLang="en-US" dirty="0" smtClean="0"/>
              <a:t>那么出错了之后，他有两种机制，一种是重复执行，就是说任务出错以后，可能是</a:t>
            </a:r>
            <a:r>
              <a:rPr lang="en-US" altLang="zh-CN" dirty="0" smtClean="0"/>
              <a:t>Job</a:t>
            </a:r>
            <a:r>
              <a:rPr lang="zh-CN" altLang="en-US" dirty="0" smtClean="0"/>
              <a:t>本身出错，也有可能是硬件问题，可能是数据的问题，都有可能，不管是什么问题，首先他会尝试重试，就是重新执行，那么重新执行，默认情况下，重复执行</a:t>
            </a:r>
            <a:r>
              <a:rPr lang="en-US" altLang="zh-CN" dirty="0" smtClean="0"/>
              <a:t>4</a:t>
            </a:r>
            <a:r>
              <a:rPr lang="zh-CN" altLang="en-US" dirty="0" smtClean="0"/>
              <a:t>次以后呢，如果还是失败的话，放弃这个执行，这是一种容错。</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第二个容错机制是推测执行，所谓推测执行，就是在整个任务执行过程中，需要等到</a:t>
            </a:r>
            <a:r>
              <a:rPr lang="en-US" altLang="zh-CN" dirty="0" smtClean="0"/>
              <a:t>Map</a:t>
            </a:r>
            <a:r>
              <a:rPr lang="zh-CN" altLang="en-US" dirty="0" smtClean="0"/>
              <a:t>端任务执行完之后，</a:t>
            </a:r>
            <a:r>
              <a:rPr lang="en-US" altLang="zh-CN" dirty="0" smtClean="0"/>
              <a:t>Reduce</a:t>
            </a:r>
            <a:r>
              <a:rPr lang="zh-CN" altLang="en-US" dirty="0" smtClean="0"/>
              <a:t>端才会开始，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早在</a:t>
            </a:r>
            <a:r>
              <a:rPr lang="en-US" altLang="zh-CN" dirty="0" smtClean="0"/>
              <a:t>Google</a:t>
            </a:r>
            <a:r>
              <a:rPr lang="zh-CN" altLang="en-US" dirty="0" smtClean="0"/>
              <a:t>之前，像银行，运营商</a:t>
            </a:r>
            <a:r>
              <a:rPr lang="en-US" altLang="zh-CN" dirty="0" smtClean="0"/>
              <a:t>, </a:t>
            </a:r>
            <a:r>
              <a:rPr lang="zh-CN" altLang="en-US" dirty="0" smtClean="0"/>
              <a:t>数据中心等会采用大型机，小型机等，或买高端存储或磁盘阵列等来存储数据。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这个时候，可能会存在某个节点算的特别特别慢，那么</a:t>
            </a:r>
            <a:r>
              <a:rPr lang="en-US" altLang="zh-CN" dirty="0" err="1" smtClean="0"/>
              <a:t>JobTracker</a:t>
            </a:r>
            <a:r>
              <a:rPr lang="zh-CN" altLang="en-US" dirty="0" smtClean="0"/>
              <a:t>就会发现其中有一个节点算的特别慢，他比别人慢得很多的时候，说明他已经出现了问题，那推测执行这个时候会干嘛呢，这个算的慢的继续算，再另外找一个</a:t>
            </a:r>
            <a:r>
              <a:rPr lang="en-US" altLang="zh-CN" dirty="0" err="1" smtClean="0"/>
              <a:t>TaskTracker</a:t>
            </a:r>
            <a:r>
              <a:rPr lang="zh-CN" altLang="en-US" dirty="0" smtClean="0"/>
              <a:t>去做跟他同样的事情，只要这个事情这两个</a:t>
            </a:r>
            <a:r>
              <a:rPr lang="en-US" altLang="zh-CN" dirty="0" err="1" smtClean="0"/>
              <a:t>TaskTracker</a:t>
            </a:r>
            <a:r>
              <a:rPr lang="zh-CN" altLang="en-US" dirty="0" smtClean="0"/>
              <a:t>（一个新建的，一个之前的）谁先算完，就会把另外一个终止，这样呢，通过推测执行来保证整个任务的执行不会因为某一两个</a:t>
            </a:r>
            <a:r>
              <a:rPr lang="en-US" altLang="zh-CN" dirty="0" err="1" smtClean="0"/>
              <a:t>TaskTracker</a:t>
            </a:r>
            <a:r>
              <a:rPr lang="zh-CN" altLang="en-US" dirty="0" smtClean="0"/>
              <a:t>的故障或出现什么问题导致整个任务执行效率很低。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视频分析： 视频结构化，以图搜图等典型应用。</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但是对于</a:t>
            </a:r>
            <a:r>
              <a:rPr lang="en-US" altLang="zh-CN" dirty="0" smtClean="0"/>
              <a:t>Google</a:t>
            </a:r>
            <a:r>
              <a:rPr lang="zh-CN" altLang="en-US" dirty="0" smtClean="0"/>
              <a:t>来说，</a:t>
            </a:r>
            <a:r>
              <a:rPr lang="en-US" altLang="zh-CN" dirty="0" smtClean="0"/>
              <a:t>Google</a:t>
            </a:r>
            <a:r>
              <a:rPr lang="zh-CN" altLang="en-US" dirty="0" smtClean="0"/>
              <a:t>的数据主要是网页数据，不像银行的数据是真金白银，所以他的目标就是要让成本降低，因此在</a:t>
            </a:r>
            <a:r>
              <a:rPr lang="en-US" altLang="zh-CN" dirty="0" smtClean="0"/>
              <a:t>Google</a:t>
            </a:r>
            <a:r>
              <a:rPr lang="zh-CN" altLang="en-US" dirty="0" smtClean="0"/>
              <a:t>的方案里，能用</a:t>
            </a:r>
            <a:r>
              <a:rPr lang="en-US" altLang="zh-CN" dirty="0" smtClean="0"/>
              <a:t>PC</a:t>
            </a:r>
            <a:r>
              <a:rPr lang="zh-CN" altLang="en-US" dirty="0" smtClean="0"/>
              <a:t>机就不用大型机和高端存储。</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的方案里，硬件的故障视为常态，前面说了他用的是普通的</a:t>
            </a:r>
            <a:r>
              <a:rPr lang="en-US" altLang="zh-CN" dirty="0" smtClean="0"/>
              <a:t>PC</a:t>
            </a:r>
            <a:r>
              <a:rPr lang="zh-CN" altLang="en-US" dirty="0" smtClean="0"/>
              <a:t>机，那普通的</a:t>
            </a:r>
            <a:r>
              <a:rPr lang="en-US" altLang="zh-CN" dirty="0" smtClean="0"/>
              <a:t>PC</a:t>
            </a:r>
            <a:r>
              <a:rPr lang="zh-CN" altLang="en-US" dirty="0" smtClean="0"/>
              <a:t>机与更高端的计算机和存储的差别就是硬件故障是个常态，那么他就通过软件方面来保证高可靠性。</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F6E2C9B-5FA2-460D-9BE7-B0812FC2A6F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目录">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lvl1pPr>
              <a:defRPr b="1"/>
            </a:lvl1pPr>
          </a:lstStyle>
          <a:p>
            <a:pPr lvl="0"/>
            <a:endParaRPr lang="zh-C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8367" y="1600200"/>
            <a:ext cx="5558367"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39934" y="1600200"/>
            <a:ext cx="5560484"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p>
            <a:pPr lvl="0"/>
            <a:endParaRPr lang="zh-CN"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28.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29.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r>
              <a:rPr lang="zh-CN" altLang="en-US" sz="7200" b="1" dirty="0">
                <a:solidFill>
                  <a:schemeClr val="bg1"/>
                </a:solidFill>
                <a:latin typeface="微软雅黑" panose="020B0503020204020204" pitchFamily="34" charset="-122"/>
              </a:rPr>
              <a:t>大数据平台和应用</a:t>
            </a:r>
            <a:endParaRPr lang="zh-CN" altLang="en-US" sz="7200" dirty="0"/>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3812" y="1080000"/>
            <a:ext cx="1022540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：简化并行分布式计算，无须控制节点同步和数据交换</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506905" y="2738294"/>
            <a:ext cx="1876425"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Map</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13779" y="2738294"/>
            <a:ext cx="2913380"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Reduce</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1" nodeType="clickEffect">
                                  <p:stCondLst>
                                    <p:cond delay="0"/>
                                  </p:stCondLst>
                                  <p:childTnLst>
                                    <p:animMotion origin="layout" path="M 3.88889E-6 -9.87654E-7 L -0.13299 0.00031 " pathEditMode="relative" rAng="0" ptsTypes="AA">
                                      <p:cBhvr>
                                        <p:cTn id="18" dur="1000" fill="hold"/>
                                        <p:tgtEl>
                                          <p:spTgt spid="2"/>
                                        </p:tgtEl>
                                        <p:attrNameLst>
                                          <p:attrName>ppt_x</p:attrName>
                                          <p:attrName>ppt_y</p:attrName>
                                        </p:attrNameLst>
                                      </p:cBhvr>
                                      <p:rCtr x="-6649" y="0"/>
                                    </p:animMotion>
                                  </p:childTnLst>
                                </p:cTn>
                              </p:par>
                              <p:par>
                                <p:cTn id="19" presetID="63" presetClass="path" presetSubtype="0" accel="50000" decel="50000" fill="hold" grpId="1" nodeType="withEffect">
                                  <p:stCondLst>
                                    <p:cond delay="0"/>
                                  </p:stCondLst>
                                  <p:childTnLst>
                                    <p:animMotion origin="layout" path="M -3.88889E-6 -9.87654E-7 L 0.12414 0.00031 " pathEditMode="relative" rAng="0" ptsTypes="AA">
                                      <p:cBhvr>
                                        <p:cTn id="20" dur="1000" fill="hold"/>
                                        <p:tgtEl>
                                          <p:spTgt spid="6"/>
                                        </p:tgtEl>
                                        <p:attrNameLst>
                                          <p:attrName>ppt_x</p:attrName>
                                          <p:attrName>ppt_y</p:attrName>
                                        </p:attrNameLst>
                                      </p:cBhvr>
                                      <p:rCtr x="6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7642" y="1080000"/>
            <a:ext cx="110026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但是，</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只发表了相关的技术论文，没有开放源代码。</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68749" y="1914801"/>
            <a:ext cx="85642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一个模仿</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大数据技术的开源实现来了。</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9892" y="2612504"/>
            <a:ext cx="3072217" cy="2641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1373" y="1080000"/>
            <a:ext cx="569595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为何取名</a:t>
            </a:r>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434" y="2386028"/>
            <a:ext cx="4763133" cy="31058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49150" y="1166401"/>
            <a:ext cx="50863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385088" y="3131052"/>
            <a:ext cx="4526900" cy="2695886"/>
            <a:chOff x="288816" y="2348288"/>
            <a:chExt cx="3395175" cy="2021915"/>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16" y="2348288"/>
              <a:ext cx="3048425" cy="1676634"/>
            </a:xfrm>
            <a:prstGeom prst="rect">
              <a:avLst/>
            </a:prstGeom>
          </p:spPr>
        </p:pic>
        <p:sp>
          <p:nvSpPr>
            <p:cNvPr id="6" name="文本框 5"/>
            <p:cNvSpPr txBox="1"/>
            <p:nvPr/>
          </p:nvSpPr>
          <p:spPr>
            <a:xfrm>
              <a:off x="444063" y="4024922"/>
              <a:ext cx="3239928" cy="345281"/>
            </a:xfrm>
            <a:prstGeom prst="rect">
              <a:avLst/>
            </a:prstGeom>
            <a:noFill/>
          </p:spPr>
          <p:txBody>
            <a:bodyPr wrap="none" rtlCol="0">
              <a:spAutoFit/>
            </a:bodyPr>
            <a:lstStyle/>
            <a:p>
              <a:r>
                <a:rPr lang="en-US" altLang="zh-CN" sz="2400" b="1" dirty="0">
                  <a:solidFill>
                    <a:schemeClr val="bg2">
                      <a:lumMod val="50000"/>
                    </a:schemeClr>
                  </a:solidFill>
                  <a:latin typeface="微软雅黑" panose="020B0503020204020204" pitchFamily="34" charset="-122"/>
                  <a:ea typeface="微软雅黑" panose="020B0503020204020204" pitchFamily="34" charset="-122"/>
                </a:rPr>
                <a:t>http://hadoop.apache.org/</a:t>
              </a:r>
              <a:endParaRPr lang="en-US" altLang="zh-CN" sz="2400" b="1"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76114" y="2289795"/>
            <a:ext cx="160782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开源的</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05905" y="2289795"/>
            <a:ext cx="65271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分布式存储 </a:t>
            </a:r>
            <a:r>
              <a:rPr lang="en-US" altLang="zh-CN"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分布式计算平台</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348632" y="2972635"/>
            <a:ext cx="4342857" cy="32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56925" y="1166401"/>
            <a:ext cx="44767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的组成</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39227" y="2384251"/>
            <a:ext cx="44577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包括两个核心组成：</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16" name="Text Placeholder 3"/>
          <p:cNvSpPr txBox="1"/>
          <p:nvPr/>
        </p:nvSpPr>
        <p:spPr>
          <a:xfrm>
            <a:off x="2749338" y="3553142"/>
            <a:ext cx="636143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a:solidFill>
                  <a:srgbClr val="48A2A0"/>
                </a:solidFill>
                <a:latin typeface="微软雅黑" panose="020B0503020204020204" pitchFamily="34" charset="-122"/>
                <a:ea typeface="微软雅黑" panose="020B0503020204020204" pitchFamily="34" charset="-122"/>
              </a:rPr>
              <a:t>HDFS</a:t>
            </a:r>
            <a:r>
              <a:rPr lang="zh-CN" altLang="en-US" sz="2665" b="1" dirty="0">
                <a:solidFill>
                  <a:srgbClr val="48A2A0"/>
                </a:solidFill>
                <a:latin typeface="微软雅黑" panose="020B0503020204020204" pitchFamily="34" charset="-122"/>
                <a:ea typeface="微软雅黑" panose="020B0503020204020204" pitchFamily="34" charset="-122"/>
              </a:rPr>
              <a:t>：分布式文件系统，存储海量的数据</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746206" y="4531301"/>
            <a:ext cx="777748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err="1">
                <a:solidFill>
                  <a:srgbClr val="48A2A0"/>
                </a:solidFill>
                <a:latin typeface="微软雅黑" panose="020B0503020204020204" pitchFamily="34" charset="-122"/>
                <a:ea typeface="微软雅黑" panose="020B0503020204020204" pitchFamily="34" charset="-122"/>
              </a:rPr>
              <a:t>MapReduce</a:t>
            </a:r>
            <a:r>
              <a:rPr lang="zh-CN" altLang="en-US" sz="2665" b="1" dirty="0">
                <a:solidFill>
                  <a:srgbClr val="48A2A0"/>
                </a:solidFill>
                <a:latin typeface="微软雅黑" panose="020B0503020204020204" pitchFamily="34" charset="-122"/>
                <a:ea typeface="微软雅黑" panose="020B0503020204020204" pitchFamily="34" charset="-122"/>
              </a:rPr>
              <a:t>：并行处理框架，实现任务分解和调度</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8" name="Freeform 48"/>
          <p:cNvSpPr>
            <a:spLocks noChangeAspect="1" noEditPoints="1"/>
          </p:cNvSpPr>
          <p:nvPr/>
        </p:nvSpPr>
        <p:spPr bwMode="auto">
          <a:xfrm>
            <a:off x="1909887" y="351832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prstClr val="black"/>
              </a:solidFill>
              <a:latin typeface="微软雅黑" panose="020B0503020204020204" pitchFamily="34" charset="-122"/>
              <a:ea typeface="微软雅黑" panose="020B0503020204020204" pitchFamily="34" charset="-122"/>
            </a:endParaRPr>
          </a:p>
        </p:txBody>
      </p:sp>
      <p:sp>
        <p:nvSpPr>
          <p:cNvPr id="19" name="Freeform 48"/>
          <p:cNvSpPr>
            <a:spLocks noChangeAspect="1" noEditPoints="1"/>
          </p:cNvSpPr>
          <p:nvPr/>
        </p:nvSpPr>
        <p:spPr bwMode="auto">
          <a:xfrm>
            <a:off x="1909887" y="4496484"/>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722001" y="684576"/>
            <a:ext cx="671385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可以用来做什么？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44645" y="1482159"/>
            <a:ext cx="979297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搭建大型数据仓库，</a:t>
            </a:r>
            <a:r>
              <a:rPr lang="en-US" altLang="zh-CN" sz="2665" b="1" dirty="0">
                <a:solidFill>
                  <a:srgbClr val="0A9496"/>
                </a:solidFill>
                <a:latin typeface="微软雅黑" panose="020B0503020204020204" pitchFamily="34" charset="-122"/>
                <a:ea typeface="微软雅黑" panose="020B0503020204020204" pitchFamily="34" charset="-122"/>
              </a:rPr>
              <a:t>PB</a:t>
            </a:r>
            <a:r>
              <a:rPr lang="zh-CN" altLang="en-US" sz="2665" b="1" dirty="0">
                <a:solidFill>
                  <a:srgbClr val="0A9496"/>
                </a:solidFill>
                <a:latin typeface="微软雅黑" panose="020B0503020204020204" pitchFamily="34" charset="-122"/>
                <a:ea typeface="微软雅黑" panose="020B0503020204020204" pitchFamily="34" charset="-122"/>
              </a:rPr>
              <a:t>级数据的存储、处理、分析、统计等业务</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28814" y="2015639"/>
            <a:ext cx="3696905" cy="2145695"/>
            <a:chOff x="1071610" y="1511729"/>
            <a:chExt cx="2772679" cy="1609271"/>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610" y="1511729"/>
              <a:ext cx="2217499" cy="1609271"/>
            </a:xfrm>
            <a:prstGeom prst="rect">
              <a:avLst/>
            </a:prstGeom>
          </p:spPr>
        </p:pic>
        <p:sp>
          <p:nvSpPr>
            <p:cNvPr id="26" name="文本框 25"/>
            <p:cNvSpPr txBox="1"/>
            <p:nvPr/>
          </p:nvSpPr>
          <p:spPr>
            <a:xfrm>
              <a:off x="2792729" y="1851952"/>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搜索引擎</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42609" y="4071490"/>
            <a:ext cx="4725713" cy="2190805"/>
            <a:chOff x="706956" y="3053617"/>
            <a:chExt cx="3544285" cy="1643104"/>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872" y="3053617"/>
              <a:ext cx="2393369" cy="1643104"/>
            </a:xfrm>
            <a:prstGeom prst="rect">
              <a:avLst/>
            </a:prstGeom>
          </p:spPr>
        </p:pic>
        <p:sp>
          <p:nvSpPr>
            <p:cNvPr id="27" name="文本框 26"/>
            <p:cNvSpPr txBox="1"/>
            <p:nvPr/>
          </p:nvSpPr>
          <p:spPr>
            <a:xfrm>
              <a:off x="706956" y="3757886"/>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商业智能</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16025" y="4175277"/>
            <a:ext cx="3714827" cy="2255520"/>
            <a:chOff x="5367941" y="3136839"/>
            <a:chExt cx="2786120" cy="169164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941" y="3136839"/>
              <a:ext cx="1691640" cy="1691640"/>
            </a:xfrm>
            <a:prstGeom prst="rect">
              <a:avLst/>
            </a:prstGeom>
          </p:spPr>
        </p:pic>
        <p:sp>
          <p:nvSpPr>
            <p:cNvPr id="28" name="文本框 27"/>
            <p:cNvSpPr txBox="1"/>
            <p:nvPr/>
          </p:nvSpPr>
          <p:spPr>
            <a:xfrm>
              <a:off x="7102501" y="3875169"/>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数据挖掘</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424274" y="2109772"/>
            <a:ext cx="4180245" cy="1894608"/>
            <a:chOff x="5568205" y="1582329"/>
            <a:chExt cx="3135184" cy="1420956"/>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6201" y="1582329"/>
              <a:ext cx="2027188" cy="1420956"/>
            </a:xfrm>
            <a:prstGeom prst="rect">
              <a:avLst/>
            </a:prstGeom>
          </p:spPr>
        </p:pic>
        <p:sp>
          <p:nvSpPr>
            <p:cNvPr id="29" name="文本框 28"/>
            <p:cNvSpPr txBox="1"/>
            <p:nvPr/>
          </p:nvSpPr>
          <p:spPr>
            <a:xfrm>
              <a:off x="5568205" y="1657114"/>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日志分析</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89897" y="2880000"/>
            <a:ext cx="400240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的优势</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43249" y="1915619"/>
            <a:ext cx="3705503" cy="3969965"/>
            <a:chOff x="3182437" y="1436714"/>
            <a:chExt cx="2779127" cy="2977474"/>
          </a:xfrm>
        </p:grpSpPr>
        <p:sp>
          <p:nvSpPr>
            <p:cNvPr id="10" name="文本框 9"/>
            <p:cNvSpPr txBox="1"/>
            <p:nvPr/>
          </p:nvSpPr>
          <p:spPr>
            <a:xfrm>
              <a:off x="3297452" y="3914602"/>
              <a:ext cx="2494121"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1</a:t>
              </a:r>
              <a:r>
                <a:rPr lang="zh-CN" altLang="en-US" sz="3735" b="1" dirty="0">
                  <a:solidFill>
                    <a:srgbClr val="48A2A0"/>
                  </a:solidFill>
                  <a:latin typeface="微软雅黑" panose="020B0503020204020204" pitchFamily="34" charset="-122"/>
                  <a:ea typeface="微软雅黑" panose="020B0503020204020204" pitchFamily="34" charset="-122"/>
                </a:rPr>
                <a:t>：高扩展</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2437" y="1436714"/>
              <a:ext cx="2779127" cy="230241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xEl>
                                              <p:pRg st="0" end="0"/>
                                            </p:txEl>
                                          </p:spTgt>
                                        </p:tgtEl>
                                      </p:cBhvr>
                                    </p:animEffect>
                                    <p:set>
                                      <p:cBhvr>
                                        <p:cTn id="12" dur="1" fill="hold">
                                          <p:stCondLst>
                                            <p:cond delay="499"/>
                                          </p:stCondLst>
                                        </p:cTn>
                                        <p:tgtEl>
                                          <p:spTgt spid="7">
                                            <p:txEl>
                                              <p:pRg st="0" end="0"/>
                                            </p:txEl>
                                          </p:spTgt>
                                        </p:tgtEl>
                                        <p:attrNameLst>
                                          <p:attrName>style.visibility</p:attrName>
                                        </p:attrNameLst>
                                      </p:cBhvr>
                                      <p:to>
                                        <p:strVal val="hidden"/>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2393" y="1696480"/>
            <a:ext cx="5412646" cy="4187236"/>
            <a:chOff x="3181794" y="1787746"/>
            <a:chExt cx="4059485" cy="3140427"/>
          </a:xfrm>
        </p:grpSpPr>
        <p:pic>
          <p:nvPicPr>
            <p:cNvPr id="5" name="Picture 4" descr="jinrongshijie2_038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1794" y="1787746"/>
              <a:ext cx="2780413" cy="219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297452" y="4428587"/>
              <a:ext cx="3943827"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2</a:t>
              </a:r>
              <a:r>
                <a:rPr lang="zh-CN" altLang="en-US" sz="3735" b="1" dirty="0">
                  <a:solidFill>
                    <a:srgbClr val="48A2A0"/>
                  </a:solidFill>
                  <a:latin typeface="微软雅黑" panose="020B0503020204020204" pitchFamily="34" charset="-122"/>
                  <a:ea typeface="微软雅黑" panose="020B0503020204020204" pitchFamily="34" charset="-122"/>
                </a:rPr>
                <a:t>：低成本 </a:t>
              </a:r>
              <a:r>
                <a:rPr lang="en-US" altLang="zh-CN" sz="3735" b="1" dirty="0">
                  <a:solidFill>
                    <a:srgbClr val="48A2A0"/>
                  </a:solidFill>
                  <a:latin typeface="微软雅黑" panose="020B0503020204020204" pitchFamily="34" charset="-122"/>
                  <a:ea typeface="微软雅黑" panose="020B0503020204020204" pitchFamily="34" charset="-122"/>
                </a:rPr>
                <a:t>/ </a:t>
              </a:r>
              <a:r>
                <a:rPr lang="zh-CN" altLang="en-US" sz="3735" b="1" dirty="0">
                  <a:solidFill>
                    <a:srgbClr val="48A2A0"/>
                  </a:solidFill>
                  <a:latin typeface="微软雅黑" panose="020B0503020204020204" pitchFamily="34" charset="-122"/>
                  <a:ea typeface="微软雅黑" panose="020B0503020204020204" pitchFamily="34" charset="-122"/>
                </a:rPr>
                <a:t>高性能</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8458" y="1679873"/>
            <a:ext cx="4750435" cy="4205727"/>
            <a:chOff x="2758843" y="1259904"/>
            <a:chExt cx="3562826" cy="3154295"/>
          </a:xfrm>
        </p:grpSpPr>
        <p:sp>
          <p:nvSpPr>
            <p:cNvPr id="5" name="文本框 4"/>
            <p:cNvSpPr txBox="1"/>
            <p:nvPr/>
          </p:nvSpPr>
          <p:spPr>
            <a:xfrm>
              <a:off x="2758843" y="3914613"/>
              <a:ext cx="3562826"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3</a:t>
              </a:r>
              <a:r>
                <a:rPr lang="zh-CN" altLang="en-US" sz="3735" b="1" dirty="0">
                  <a:solidFill>
                    <a:srgbClr val="48A2A0"/>
                  </a:solidFill>
                  <a:latin typeface="微软雅黑" panose="020B0503020204020204" pitchFamily="34" charset="-122"/>
                  <a:ea typeface="微软雅黑" panose="020B0503020204020204" pitchFamily="34" charset="-122"/>
                </a:rPr>
                <a:t>：成熟的生态圈</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94438" y="1259904"/>
              <a:ext cx="2555125" cy="255512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1099" y="964857"/>
            <a:ext cx="7229804" cy="5134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5688"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7688"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7688"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7288"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6888"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6488"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6088"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8089"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9353"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8089"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9353"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8089"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9353"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endParaRPr lang="en-US" altLang="zh-CN" sz="2400" b="1" dirty="0" err="1">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7057"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7057"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7057"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2"/>
                                        </p:tgtEl>
                                        <p:attrNameLst>
                                          <p:attrName>fillcolor</p:attrName>
                                        </p:attrNameLst>
                                      </p:cBhvr>
                                      <p:to>
                                        <a:srgbClr val="FF3F5F"/>
                                      </p:to>
                                    </p:animClr>
                                    <p:set>
                                      <p:cBhvr>
                                        <p:cTn id="7" dur="500" fill="hold"/>
                                        <p:tgtEl>
                                          <p:spTgt spid="32"/>
                                        </p:tgtEl>
                                        <p:attrNameLst>
                                          <p:attrName>fill.type</p:attrName>
                                        </p:attrNameLst>
                                      </p:cBhvr>
                                      <p:to>
                                        <p:strVal val="solid"/>
                                      </p:to>
                                    </p:set>
                                    <p:set>
                                      <p:cBhvr>
                                        <p:cTn id="8" dur="500" fill="hold"/>
                                        <p:tgtEl>
                                          <p:spTgt spid="3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24"/>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9175" y="1130588"/>
            <a:ext cx="9193651" cy="459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1"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1"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1"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1"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1"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1"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1"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2"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6"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2"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6"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2"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6"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0"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0"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0"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4"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3"/>
                                        </p:tgtEl>
                                        <p:attrNameLst>
                                          <p:attrName>fillcolor</p:attrName>
                                        </p:attrNameLst>
                                      </p:cBhvr>
                                      <p:to>
                                        <a:srgbClr val="FF3F5F"/>
                                      </p:to>
                                    </p:animClr>
                                    <p:set>
                                      <p:cBhvr>
                                        <p:cTn id="7" dur="500" fill="hold"/>
                                        <p:tgtEl>
                                          <p:spTgt spid="33"/>
                                        </p:tgtEl>
                                        <p:attrNameLst>
                                          <p:attrName>fill.type</p:attrName>
                                        </p:attrNameLst>
                                      </p:cBhvr>
                                      <p:to>
                                        <p:strVal val="solid"/>
                                      </p:to>
                                    </p:set>
                                    <p:set>
                                      <p:cBhvr>
                                        <p:cTn id="8" dur="500" fill="hold"/>
                                        <p:tgtEl>
                                          <p:spTgt spid="3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17"/>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58975" y="1080000"/>
            <a:ext cx="384873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基本概念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4065064" y="2623194"/>
            <a:ext cx="233743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3200" b="1" dirty="0">
                <a:solidFill>
                  <a:srgbClr val="0A9496"/>
                </a:solidFill>
                <a:latin typeface="微软雅黑" panose="020B0503020204020204" pitchFamily="34" charset="-122"/>
                <a:ea typeface="微软雅黑" panose="020B0503020204020204" pitchFamily="34" charset="-122"/>
              </a:rPr>
              <a:t>块（</a:t>
            </a:r>
            <a:r>
              <a:rPr lang="en-US" altLang="zh-CN" sz="3200" b="1" dirty="0">
                <a:solidFill>
                  <a:srgbClr val="0A9496"/>
                </a:solidFill>
                <a:latin typeface="微软雅黑" panose="020B0503020204020204" pitchFamily="34" charset="-122"/>
                <a:ea typeface="微软雅黑" panose="020B0503020204020204" pitchFamily="34" charset="-122"/>
              </a:rPr>
              <a:t>Block</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9" name="Text Placeholder 3"/>
          <p:cNvSpPr txBox="1"/>
          <p:nvPr/>
        </p:nvSpPr>
        <p:spPr>
          <a:xfrm>
            <a:off x="4065064" y="3629030"/>
            <a:ext cx="233426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NameNode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4061932" y="4634866"/>
            <a:ext cx="207899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DataNode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3225613" y="262941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2" name="Freeform 48"/>
          <p:cNvSpPr>
            <a:spLocks noChangeAspect="1" noEditPoints="1"/>
          </p:cNvSpPr>
          <p:nvPr/>
        </p:nvSpPr>
        <p:spPr bwMode="auto">
          <a:xfrm>
            <a:off x="3225613" y="3635251"/>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3" name="Freeform 48"/>
          <p:cNvSpPr>
            <a:spLocks noChangeAspect="1" noEditPoints="1"/>
          </p:cNvSpPr>
          <p:nvPr/>
        </p:nvSpPr>
        <p:spPr bwMode="auto">
          <a:xfrm>
            <a:off x="3225613" y="464108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43920" y="2880000"/>
            <a:ext cx="76447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的文件被分成块进行存储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78414" y="3608517"/>
            <a:ext cx="70732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块的默认大小是</a:t>
            </a:r>
            <a:r>
              <a:rPr lang="en-US" altLang="zh-CN" sz="4265" b="1" dirty="0">
                <a:solidFill>
                  <a:srgbClr val="0A9496"/>
                </a:solidFill>
                <a:latin typeface="微软雅黑" panose="020B0503020204020204" pitchFamily="34" charset="-122"/>
                <a:ea typeface="微软雅黑" panose="020B0503020204020204" pitchFamily="34" charset="-122"/>
              </a:rPr>
              <a:t>64MB</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16360" y="4546627"/>
            <a:ext cx="7232650" cy="748030"/>
          </a:xfrm>
          <a:prstGeom prst="rect">
            <a:avLst/>
          </a:prstGeom>
          <a:noFill/>
        </p:spPr>
        <p:txBody>
          <a:bodyPr wrap="none" rtlCol="0">
            <a:spAutoFit/>
          </a:bodyPr>
          <a:lstStyle/>
          <a:p>
            <a:r>
              <a:rPr lang="zh-CN" altLang="en-US" sz="4265" b="1" dirty="0">
                <a:solidFill>
                  <a:srgbClr val="0A9496"/>
                </a:solidFill>
                <a:latin typeface="微软雅黑" panose="020B0503020204020204" pitchFamily="34" charset="-122"/>
                <a:ea typeface="微软雅黑" panose="020B0503020204020204" pitchFamily="34" charset="-122"/>
              </a:rPr>
              <a:t>块是文件存储处理的逻辑单元</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8.33333E-7 -4.5679E-6 L 8.33333E-7 -0.25 " pathEditMode="relative" rAng="0" ptsTypes="AA">
                                      <p:cBhvr>
                                        <p:cTn id="11" dur="1000" fill="hold"/>
                                        <p:tgtEl>
                                          <p:spTgt spid="6">
                                            <p:txEl>
                                              <p:pRg st="0" end="0"/>
                                            </p:txEl>
                                          </p:spTgt>
                                        </p:tgtEl>
                                        <p:attrNameLst>
                                          <p:attrName>ppt_x</p:attrName>
                                          <p:attrName>ppt_y</p:attrName>
                                        </p:attrNameLst>
                                      </p:cBhvr>
                                      <p:rCtr x="0" y="-12500"/>
                                    </p:animMotion>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5.55556E-7 2.59259E-6 L -0.00035 -0.10618 " pathEditMode="relative" rAng="0" ptsTypes="AA">
                                      <p:cBhvr>
                                        <p:cTn id="19" dur="1000" fill="hold"/>
                                        <p:tgtEl>
                                          <p:spTgt spid="7">
                                            <p:txEl>
                                              <p:pRg st="0" end="0"/>
                                            </p:txEl>
                                          </p:spTgt>
                                        </p:tgtEl>
                                        <p:attrNameLst>
                                          <p:attrName>ppt_x</p:attrName>
                                          <p:attrName>ppt_y</p:attrName>
                                        </p:attrNameLst>
                                      </p:cBhvr>
                                      <p:rCtr x="-191" y="-5988"/>
                                    </p:animMotion>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11817" y="2225929"/>
            <a:ext cx="493331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中有两类节点</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84597" y="3198875"/>
            <a:ext cx="693356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en-US" altLang="zh-CN" sz="4265"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和 </a:t>
            </a:r>
            <a:r>
              <a:rPr lang="en-US" altLang="zh-CN" sz="4265" b="1" dirty="0" err="1">
                <a:solidFill>
                  <a:srgbClr val="0A9496"/>
                </a:solidFill>
                <a:latin typeface="微软雅黑" panose="020B0503020204020204" pitchFamily="34" charset="-122"/>
                <a:ea typeface="微软雅黑" panose="020B0503020204020204" pitchFamily="34" charset="-122"/>
              </a:rPr>
              <a:t>DataNode</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0600" y="1514588"/>
            <a:ext cx="1034605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zh-CN" altLang="en-US" sz="4265" b="1" dirty="0">
                <a:solidFill>
                  <a:srgbClr val="0A9496"/>
                </a:solidFill>
                <a:latin typeface="微软雅黑" panose="020B0503020204020204" pitchFamily="34" charset="-122"/>
                <a:ea typeface="微软雅黑" panose="020B0503020204020204" pitchFamily="34" charset="-122"/>
              </a:rPr>
              <a:t>是管理节点，存放文件元数据</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67644" y="2817543"/>
            <a:ext cx="648589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文件与数据块的映射表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67644" y="4054443"/>
            <a:ext cx="7550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数据块与数据节点的映射表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900601" y="679175"/>
            <a:ext cx="10222720" cy="5016642"/>
            <a:chOff x="675450" y="509381"/>
            <a:chExt cx="7667040" cy="3762481"/>
          </a:xfrm>
        </p:grpSpPr>
        <p:sp>
          <p:nvSpPr>
            <p:cNvPr id="2" name="圆角矩形 1"/>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圆角矩形 6"/>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140806"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721787"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圆角矩形 14"/>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6270435" y="509381"/>
              <a:ext cx="1831181" cy="555784"/>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8" idx="0"/>
              <a:endCxn id="15"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5" idx="3"/>
              <a:endCxn id="17" idx="1"/>
            </p:cNvCxnSpPr>
            <p:nvPr/>
          </p:nvCxnSpPr>
          <p:spPr bwMode="auto">
            <a:xfrm flipV="1">
              <a:off x="4758010" y="787818"/>
              <a:ext cx="1512094" cy="71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4" name="直接箭头连接符 23"/>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7" name="文本框 26"/>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33" name="直接箭头连接符 32"/>
            <p:cNvCxnSpPr>
              <a:stCxn id="38" idx="0"/>
              <a:endCxn id="18"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5" name="文本框 34"/>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7" name="直接箭头连接符 36"/>
            <p:cNvCxnSpPr>
              <a:stCxn id="13" idx="0"/>
              <a:endCxn id="15"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40" name="文本框 3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9"/>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51"/>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 name="矩形 15"/>
          <p:cNvSpPr/>
          <p:nvPr/>
        </p:nvSpPr>
        <p:spPr bwMode="auto">
          <a:xfrm>
            <a:off x="3807261" y="531727"/>
            <a:ext cx="2688000" cy="1036800"/>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bwMode="auto">
          <a:xfrm>
            <a:off x="1759105" y="1448063"/>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bwMode="auto">
          <a:xfrm>
            <a:off x="2417523" y="3091109"/>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1" nodeType="clickEffect">
                                  <p:stCondLst>
                                    <p:cond delay="0"/>
                                  </p:stCondLst>
                                  <p:childTnLst>
                                    <p:animEffect transition="out" filter="wipe(right)">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3" grpId="0" animBg="1"/>
      <p:bldP spid="53" grpId="1"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8127" y="2669274"/>
            <a:ext cx="8248015" cy="140462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DataNode</a:t>
            </a:r>
            <a:r>
              <a:rPr lang="zh-CN" altLang="en-US" sz="4265" b="1" dirty="0">
                <a:solidFill>
                  <a:srgbClr val="0A9496"/>
                </a:solidFill>
                <a:latin typeface="微软雅黑" panose="020B0503020204020204" pitchFamily="34" charset="-122"/>
                <a:ea typeface="微软雅黑" panose="020B0503020204020204" pitchFamily="34" charset="-122"/>
              </a:rPr>
              <a:t>是</a:t>
            </a:r>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的工作节点，</a:t>
            </a:r>
            <a:endParaRPr lang="en-US" altLang="zh-CN" sz="4265" b="1" dirty="0">
              <a:solidFill>
                <a:srgbClr val="0A9496"/>
              </a:solidFill>
              <a:latin typeface="微软雅黑" panose="020B0503020204020204" pitchFamily="34" charset="-122"/>
              <a:ea typeface="微软雅黑" panose="020B0503020204020204" pitchFamily="34" charset="-122"/>
            </a:endParaRPr>
          </a:p>
          <a:p>
            <a:pPr algn="ctr"/>
            <a:r>
              <a:rPr lang="zh-CN" altLang="en-US" sz="4265" b="1" dirty="0">
                <a:solidFill>
                  <a:srgbClr val="0A9496"/>
                </a:solidFill>
                <a:latin typeface="微软雅黑" panose="020B0503020204020204" pitchFamily="34" charset="-122"/>
                <a:ea typeface="微软雅黑" panose="020B0503020204020204" pitchFamily="34" charset="-122"/>
              </a:rPr>
              <a:t>存放数据块</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601" y="688700"/>
            <a:ext cx="10222720" cy="5127134"/>
            <a:chOff x="675450" y="516525"/>
            <a:chExt cx="7667040" cy="3845350"/>
          </a:xfrm>
        </p:grpSpPr>
        <p:sp>
          <p:nvSpPr>
            <p:cNvPr id="5" name="圆角矩形 4"/>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圆角矩形 5"/>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框 6"/>
            <p:cNvSpPr txBox="1"/>
            <p:nvPr/>
          </p:nvSpPr>
          <p:spPr>
            <a:xfrm>
              <a:off x="2140806" y="4046598"/>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721787" y="4020880"/>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圆角矩形 13"/>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6270561" y="516525"/>
              <a:ext cx="1617712" cy="555919"/>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7" name="直接箭头连接符 16"/>
            <p:cNvCxnSpPr>
              <a:stCxn id="16" idx="0"/>
              <a:endCxn id="14"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8" name="直接箭头连接符 17"/>
            <p:cNvCxnSpPr>
              <a:stCxn id="14" idx="3"/>
              <a:endCxn id="15" idx="1"/>
            </p:cNvCxnSpPr>
            <p:nvPr/>
          </p:nvCxnSpPr>
          <p:spPr bwMode="auto">
            <a:xfrm>
              <a:off x="4758010" y="794485"/>
              <a:ext cx="1512551"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9" name="直接箭头连接符 18"/>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0" name="文本框 19"/>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6" name="直接箭头连接符 25"/>
            <p:cNvCxnSpPr>
              <a:stCxn id="32" idx="0"/>
              <a:endCxn id="16"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7" name="文本框 26"/>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a:endCxn id="14"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6" name="文本框 45"/>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bwMode="auto">
          <a:xfrm>
            <a:off x="751769" y="3164583"/>
            <a:ext cx="5185352"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7573952" y="3164583"/>
            <a:ext cx="3719041"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中数据管理与容错</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3985" y="768350"/>
            <a:ext cx="9330690" cy="541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repeatCount="2000" autoRev="1" fill="hold" grpId="0" nodeType="clickEffect">
                                  <p:stCondLst>
                                    <p:cond delay="0"/>
                                  </p:stCondLst>
                                  <p:childTnLst>
                                    <p:animClr clrSpc="rgb" dir="cw">
                                      <p:cBhvr>
                                        <p:cTn id="6" dur="500" fill="hold"/>
                                        <p:tgtEl>
                                          <p:spTgt spid="34"/>
                                        </p:tgtEl>
                                        <p:attrNameLst>
                                          <p:attrName>fillcolor</p:attrName>
                                        </p:attrNameLst>
                                      </p:cBhvr>
                                      <p:to>
                                        <a:schemeClr val="accent2"/>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1" presetClass="emph" presetSubtype="2" repeatCount="2000" autoRev="1" fill="hold" grpId="0" nodeType="withEffect">
                                  <p:stCondLst>
                                    <p:cond delay="0"/>
                                  </p:stCondLst>
                                  <p:childTnLst>
                                    <p:animClr clrSpc="rgb" dir="cw">
                                      <p:cBhvr>
                                        <p:cTn id="10" dur="500" fill="hold"/>
                                        <p:tgtEl>
                                          <p:spTgt spid="37"/>
                                        </p:tgtEl>
                                        <p:attrNameLst>
                                          <p:attrName>fillcolor</p:attrName>
                                        </p:attrNameLst>
                                      </p:cBhvr>
                                      <p:to>
                                        <a:schemeClr val="accent2"/>
                                      </p:to>
                                    </p:animClr>
                                    <p:set>
                                      <p:cBhvr>
                                        <p:cTn id="11" dur="500" fill="hold"/>
                                        <p:tgtEl>
                                          <p:spTgt spid="37"/>
                                        </p:tgtEl>
                                        <p:attrNameLst>
                                          <p:attrName>fill.type</p:attrName>
                                        </p:attrNameLst>
                                      </p:cBhvr>
                                      <p:to>
                                        <p:strVal val="solid"/>
                                      </p:to>
                                    </p:set>
                                    <p:set>
                                      <p:cBhvr>
                                        <p:cTn id="12" dur="500" fill="hold"/>
                                        <p:tgtEl>
                                          <p:spTgt spid="37"/>
                                        </p:tgtEl>
                                        <p:attrNameLst>
                                          <p:attrName>fill.on</p:attrName>
                                        </p:attrNameLst>
                                      </p:cBhvr>
                                      <p:to>
                                        <p:strVal val="true"/>
                                      </p:to>
                                    </p:set>
                                  </p:childTnLst>
                                </p:cTn>
                              </p:par>
                              <p:par>
                                <p:cTn id="13" presetID="1" presetClass="emph" presetSubtype="2" repeatCount="2000" autoRev="1" fill="hold" grpId="0" nodeType="withEffect">
                                  <p:stCondLst>
                                    <p:cond delay="0"/>
                                  </p:stCondLst>
                                  <p:childTnLst>
                                    <p:animClr clrSpc="rgb" dir="cw">
                                      <p:cBhvr>
                                        <p:cTn id="14" dur="500" fill="hold"/>
                                        <p:tgtEl>
                                          <p:spTgt spid="43"/>
                                        </p:tgtEl>
                                        <p:attrNameLst>
                                          <p:attrName>fillcolor</p:attrName>
                                        </p:attrNameLst>
                                      </p:cBhvr>
                                      <p:to>
                                        <a:schemeClr val="accent2"/>
                                      </p:to>
                                    </p:animClr>
                                    <p:set>
                                      <p:cBhvr>
                                        <p:cTn id="15" dur="500" fill="hold"/>
                                        <p:tgtEl>
                                          <p:spTgt spid="43"/>
                                        </p:tgtEl>
                                        <p:attrNameLst>
                                          <p:attrName>fill.type</p:attrName>
                                        </p:attrNameLst>
                                      </p:cBhvr>
                                      <p:to>
                                        <p:strVal val="solid"/>
                                      </p:to>
                                    </p:set>
                                    <p:set>
                                      <p:cBhvr>
                                        <p:cTn id="16" dur="500" fill="hold"/>
                                        <p:tgtEl>
                                          <p:spTgt spid="43"/>
                                        </p:tgtEl>
                                        <p:attrNameLst>
                                          <p:attrName>fill.on</p:attrName>
                                        </p:attrNameLst>
                                      </p:cBhvr>
                                      <p:to>
                                        <p:strVal val="true"/>
                                      </p:to>
                                    </p:set>
                                  </p:childTnLst>
                                </p:cTn>
                              </p:par>
                            </p:childTnLst>
                          </p:cTn>
                        </p:par>
                        <p:par>
                          <p:cTn id="17" fill="hold">
                            <p:stCondLst>
                              <p:cond delay="500"/>
                            </p:stCondLst>
                            <p:childTnLst>
                              <p:par>
                                <p:cTn id="18" presetID="1" presetClass="emph" presetSubtype="2" repeatCount="2000" autoRev="1" fill="hold" grpId="0" nodeType="afterEffect">
                                  <p:stCondLst>
                                    <p:cond delay="500"/>
                                  </p:stCondLst>
                                  <p:childTnLst>
                                    <p:animClr clrSpc="rgb" dir="cw">
                                      <p:cBhvr>
                                        <p:cTn id="19" dur="500" fill="hold"/>
                                        <p:tgtEl>
                                          <p:spTgt spid="39"/>
                                        </p:tgtEl>
                                        <p:attrNameLst>
                                          <p:attrName>fillcolor</p:attrName>
                                        </p:attrNameLst>
                                      </p:cBhvr>
                                      <p:to>
                                        <a:schemeClr val="accent2"/>
                                      </p:to>
                                    </p:animClr>
                                    <p:set>
                                      <p:cBhvr>
                                        <p:cTn id="20" dur="500" fill="hold"/>
                                        <p:tgtEl>
                                          <p:spTgt spid="39"/>
                                        </p:tgtEl>
                                        <p:attrNameLst>
                                          <p:attrName>fill.type</p:attrName>
                                        </p:attrNameLst>
                                      </p:cBhvr>
                                      <p:to>
                                        <p:strVal val="solid"/>
                                      </p:to>
                                    </p:set>
                                    <p:set>
                                      <p:cBhvr>
                                        <p:cTn id="21" dur="500" fill="hold"/>
                                        <p:tgtEl>
                                          <p:spTgt spid="39"/>
                                        </p:tgtEl>
                                        <p:attrNameLst>
                                          <p:attrName>fill.on</p:attrName>
                                        </p:attrNameLst>
                                      </p:cBhvr>
                                      <p:to>
                                        <p:strVal val="true"/>
                                      </p:to>
                                    </p:set>
                                  </p:childTnLst>
                                </p:cTn>
                              </p:par>
                              <p:par>
                                <p:cTn id="22" presetID="1" presetClass="emph" presetSubtype="2" repeatCount="2000" autoRev="1" fill="hold" grpId="0" nodeType="withEffect">
                                  <p:stCondLst>
                                    <p:cond delay="500"/>
                                  </p:stCondLst>
                                  <p:childTnLst>
                                    <p:animClr clrSpc="rgb" dir="cw">
                                      <p:cBhvr>
                                        <p:cTn id="23" dur="500" fill="hold"/>
                                        <p:tgtEl>
                                          <p:spTgt spid="45"/>
                                        </p:tgtEl>
                                        <p:attrNameLst>
                                          <p:attrName>fillcolor</p:attrName>
                                        </p:attrNameLst>
                                      </p:cBhvr>
                                      <p:to>
                                        <a:schemeClr val="accent2"/>
                                      </p:to>
                                    </p:animClr>
                                    <p:set>
                                      <p:cBhvr>
                                        <p:cTn id="24" dur="500" fill="hold"/>
                                        <p:tgtEl>
                                          <p:spTgt spid="45"/>
                                        </p:tgtEl>
                                        <p:attrNameLst>
                                          <p:attrName>fill.type</p:attrName>
                                        </p:attrNameLst>
                                      </p:cBhvr>
                                      <p:to>
                                        <p:strVal val="solid"/>
                                      </p:to>
                                    </p:set>
                                    <p:set>
                                      <p:cBhvr>
                                        <p:cTn id="25" dur="500" fill="hold"/>
                                        <p:tgtEl>
                                          <p:spTgt spid="45"/>
                                        </p:tgtEl>
                                        <p:attrNameLst>
                                          <p:attrName>fill.on</p:attrName>
                                        </p:attrNameLst>
                                      </p:cBhvr>
                                      <p:to>
                                        <p:strVal val="true"/>
                                      </p:to>
                                    </p:set>
                                  </p:childTnLst>
                                </p:cTn>
                              </p:par>
                              <p:par>
                                <p:cTn id="26" presetID="1" presetClass="emph" presetSubtype="2" repeatCount="2000" autoRev="1" fill="hold" grpId="0" nodeType="withEffect">
                                  <p:stCondLst>
                                    <p:cond delay="500"/>
                                  </p:stCondLst>
                                  <p:childTnLst>
                                    <p:animClr clrSpc="rgb" dir="cw">
                                      <p:cBhvr>
                                        <p:cTn id="27" dur="500" fill="hold"/>
                                        <p:tgtEl>
                                          <p:spTgt spid="47"/>
                                        </p:tgtEl>
                                        <p:attrNameLst>
                                          <p:attrName>fillcolor</p:attrName>
                                        </p:attrNameLst>
                                      </p:cBhvr>
                                      <p:to>
                                        <a:schemeClr val="accent2"/>
                                      </p:to>
                                    </p:animClr>
                                    <p:set>
                                      <p:cBhvr>
                                        <p:cTn id="28" dur="500" fill="hold"/>
                                        <p:tgtEl>
                                          <p:spTgt spid="47"/>
                                        </p:tgtEl>
                                        <p:attrNameLst>
                                          <p:attrName>fill.type</p:attrName>
                                        </p:attrNameLst>
                                      </p:cBhvr>
                                      <p:to>
                                        <p:strVal val="solid"/>
                                      </p:to>
                                    </p:set>
                                    <p:set>
                                      <p:cBhvr>
                                        <p:cTn id="29" dur="500" fill="hold"/>
                                        <p:tgtEl>
                                          <p:spTgt spid="47"/>
                                        </p:tgtEl>
                                        <p:attrNameLst>
                                          <p:attrName>fill.on</p:attrName>
                                        </p:attrNameLst>
                                      </p:cBhvr>
                                      <p:to>
                                        <p:strVal val="true"/>
                                      </p:to>
                                    </p:set>
                                  </p:childTnLst>
                                </p:cTn>
                              </p:par>
                            </p:childTnLst>
                          </p:cTn>
                        </p:par>
                        <p:par>
                          <p:cTn id="30" fill="hold">
                            <p:stCondLst>
                              <p:cond delay="1500"/>
                            </p:stCondLst>
                            <p:childTnLst>
                              <p:par>
                                <p:cTn id="31" presetID="1" presetClass="emph" presetSubtype="2" repeatCount="2000" autoRev="1" fill="hold" nodeType="afterEffect">
                                  <p:stCondLst>
                                    <p:cond delay="500"/>
                                  </p:stCondLst>
                                  <p:childTnLst>
                                    <p:animClr clrSpc="rgb" dir="cw">
                                      <p:cBhvr>
                                        <p:cTn id="32" dur="500" fill="hold"/>
                                        <p:tgtEl>
                                          <p:spTgt spid="35"/>
                                        </p:tgtEl>
                                        <p:attrNameLst>
                                          <p:attrName>fillcolor</p:attrName>
                                        </p:attrNameLst>
                                      </p:cBhvr>
                                      <p:to>
                                        <a:schemeClr val="accent2"/>
                                      </p:to>
                                    </p:animClr>
                                    <p:set>
                                      <p:cBhvr>
                                        <p:cTn id="33" dur="500" fill="hold"/>
                                        <p:tgtEl>
                                          <p:spTgt spid="35"/>
                                        </p:tgtEl>
                                        <p:attrNameLst>
                                          <p:attrName>fill.type</p:attrName>
                                        </p:attrNameLst>
                                      </p:cBhvr>
                                      <p:to>
                                        <p:strVal val="solid"/>
                                      </p:to>
                                    </p:set>
                                    <p:set>
                                      <p:cBhvr>
                                        <p:cTn id="34" dur="500" fill="hold"/>
                                        <p:tgtEl>
                                          <p:spTgt spid="35"/>
                                        </p:tgtEl>
                                        <p:attrNameLst>
                                          <p:attrName>fill.on</p:attrName>
                                        </p:attrNameLst>
                                      </p:cBhvr>
                                      <p:to>
                                        <p:strVal val="true"/>
                                      </p:to>
                                    </p:set>
                                  </p:childTnLst>
                                </p:cTn>
                              </p:par>
                              <p:par>
                                <p:cTn id="35" presetID="1" presetClass="emph" presetSubtype="2" repeatCount="2000" autoRev="1" fill="hold" nodeType="withEffect">
                                  <p:stCondLst>
                                    <p:cond delay="500"/>
                                  </p:stCondLst>
                                  <p:childTnLst>
                                    <p:animClr clrSpc="rgb" dir="cw">
                                      <p:cBhvr>
                                        <p:cTn id="36" dur="500" fill="hold"/>
                                        <p:tgtEl>
                                          <p:spTgt spid="40"/>
                                        </p:tgtEl>
                                        <p:attrNameLst>
                                          <p:attrName>fillcolor</p:attrName>
                                        </p:attrNameLst>
                                      </p:cBhvr>
                                      <p:to>
                                        <a:schemeClr val="accent2"/>
                                      </p:to>
                                    </p:animClr>
                                    <p:set>
                                      <p:cBhvr>
                                        <p:cTn id="37" dur="500" fill="hold"/>
                                        <p:tgtEl>
                                          <p:spTgt spid="40"/>
                                        </p:tgtEl>
                                        <p:attrNameLst>
                                          <p:attrName>fill.type</p:attrName>
                                        </p:attrNameLst>
                                      </p:cBhvr>
                                      <p:to>
                                        <p:strVal val="solid"/>
                                      </p:to>
                                    </p:set>
                                    <p:set>
                                      <p:cBhvr>
                                        <p:cTn id="38" dur="500" fill="hold"/>
                                        <p:tgtEl>
                                          <p:spTgt spid="40"/>
                                        </p:tgtEl>
                                        <p:attrNameLst>
                                          <p:attrName>fill.on</p:attrName>
                                        </p:attrNameLst>
                                      </p:cBhvr>
                                      <p:to>
                                        <p:strVal val="true"/>
                                      </p:to>
                                    </p:set>
                                  </p:childTnLst>
                                </p:cTn>
                              </p:par>
                              <p:par>
                                <p:cTn id="39" presetID="1" presetClass="emph" presetSubtype="2" repeatCount="2000" autoRev="1" fill="hold" nodeType="withEffect">
                                  <p:stCondLst>
                                    <p:cond delay="500"/>
                                  </p:stCondLst>
                                  <p:childTnLst>
                                    <p:animClr clrSpc="rgb" dir="cw">
                                      <p:cBhvr>
                                        <p:cTn id="40" dur="500" fill="hold"/>
                                        <p:tgtEl>
                                          <p:spTgt spid="44"/>
                                        </p:tgtEl>
                                        <p:attrNameLst>
                                          <p:attrName>fillcolor</p:attrName>
                                        </p:attrNameLst>
                                      </p:cBhvr>
                                      <p:to>
                                        <a:schemeClr val="accent2"/>
                                      </p:to>
                                    </p:animClr>
                                    <p:set>
                                      <p:cBhvr>
                                        <p:cTn id="41" dur="500" fill="hold"/>
                                        <p:tgtEl>
                                          <p:spTgt spid="44"/>
                                        </p:tgtEl>
                                        <p:attrNameLst>
                                          <p:attrName>fill.type</p:attrName>
                                        </p:attrNameLst>
                                      </p:cBhvr>
                                      <p:to>
                                        <p:strVal val="solid"/>
                                      </p:to>
                                    </p:set>
                                    <p:set>
                                      <p:cBhvr>
                                        <p:cTn id="42" dur="500" fill="hold"/>
                                        <p:tgtEl>
                                          <p:spTgt spid="44"/>
                                        </p:tgtEl>
                                        <p:attrNameLst>
                                          <p:attrName>fill.on</p:attrName>
                                        </p:attrNameLst>
                                      </p:cBhvr>
                                      <p:to>
                                        <p:strVal val="true"/>
                                      </p:to>
                                    </p:set>
                                  </p:childTnLst>
                                </p:cTn>
                              </p:par>
                            </p:childTnLst>
                          </p:cTn>
                        </p:par>
                        <p:par>
                          <p:cTn id="43" fill="hold">
                            <p:stCondLst>
                              <p:cond delay="2500"/>
                            </p:stCondLst>
                            <p:childTnLst>
                              <p:par>
                                <p:cTn id="44" presetID="1" presetClass="emph" presetSubtype="2" repeatCount="2000" autoRev="1" fill="hold" nodeType="afterEffect">
                                  <p:stCondLst>
                                    <p:cond delay="500"/>
                                  </p:stCondLst>
                                  <p:childTnLst>
                                    <p:animClr clrSpc="rgb" dir="cw">
                                      <p:cBhvr>
                                        <p:cTn id="45" dur="500" fill="hold"/>
                                        <p:tgtEl>
                                          <p:spTgt spid="36"/>
                                        </p:tgtEl>
                                        <p:attrNameLst>
                                          <p:attrName>fillcolor</p:attrName>
                                        </p:attrNameLst>
                                      </p:cBhvr>
                                      <p:to>
                                        <a:schemeClr val="accent2"/>
                                      </p:to>
                                    </p:animClr>
                                    <p:set>
                                      <p:cBhvr>
                                        <p:cTn id="46" dur="500" fill="hold"/>
                                        <p:tgtEl>
                                          <p:spTgt spid="36"/>
                                        </p:tgtEl>
                                        <p:attrNameLst>
                                          <p:attrName>fill.type</p:attrName>
                                        </p:attrNameLst>
                                      </p:cBhvr>
                                      <p:to>
                                        <p:strVal val="solid"/>
                                      </p:to>
                                    </p:set>
                                    <p:set>
                                      <p:cBhvr>
                                        <p:cTn id="47" dur="500" fill="hold"/>
                                        <p:tgtEl>
                                          <p:spTgt spid="36"/>
                                        </p:tgtEl>
                                        <p:attrNameLst>
                                          <p:attrName>fill.on</p:attrName>
                                        </p:attrNameLst>
                                      </p:cBhvr>
                                      <p:to>
                                        <p:strVal val="true"/>
                                      </p:to>
                                    </p:set>
                                  </p:childTnLst>
                                </p:cTn>
                              </p:par>
                              <p:par>
                                <p:cTn id="48" presetID="1" presetClass="emph" presetSubtype="2" repeatCount="2000" autoRev="1" fill="hold" nodeType="withEffect">
                                  <p:stCondLst>
                                    <p:cond delay="500"/>
                                  </p:stCondLst>
                                  <p:childTnLst>
                                    <p:animClr clrSpc="rgb" dir="cw">
                                      <p:cBhvr>
                                        <p:cTn id="49" dur="500" fill="hold"/>
                                        <p:tgtEl>
                                          <p:spTgt spid="42"/>
                                        </p:tgtEl>
                                        <p:attrNameLst>
                                          <p:attrName>fillcolor</p:attrName>
                                        </p:attrNameLst>
                                      </p:cBhvr>
                                      <p:to>
                                        <a:schemeClr val="accent2"/>
                                      </p:to>
                                    </p:animClr>
                                    <p:set>
                                      <p:cBhvr>
                                        <p:cTn id="50" dur="500" fill="hold"/>
                                        <p:tgtEl>
                                          <p:spTgt spid="42"/>
                                        </p:tgtEl>
                                        <p:attrNameLst>
                                          <p:attrName>fill.type</p:attrName>
                                        </p:attrNameLst>
                                      </p:cBhvr>
                                      <p:to>
                                        <p:strVal val="solid"/>
                                      </p:to>
                                    </p:set>
                                    <p:set>
                                      <p:cBhvr>
                                        <p:cTn id="51" dur="500" fill="hold"/>
                                        <p:tgtEl>
                                          <p:spTgt spid="42"/>
                                        </p:tgtEl>
                                        <p:attrNameLst>
                                          <p:attrName>fill.on</p:attrName>
                                        </p:attrNameLst>
                                      </p:cBhvr>
                                      <p:to>
                                        <p:strVal val="true"/>
                                      </p:to>
                                    </p:set>
                                  </p:childTnLst>
                                </p:cTn>
                              </p:par>
                              <p:par>
                                <p:cTn id="52" presetID="1" presetClass="emph" presetSubtype="2" repeatCount="2000" autoRev="1" fill="hold" nodeType="withEffect">
                                  <p:stCondLst>
                                    <p:cond delay="500"/>
                                  </p:stCondLst>
                                  <p:childTnLst>
                                    <p:animClr clrSpc="rgb" dir="cw">
                                      <p:cBhvr>
                                        <p:cTn id="53" dur="500" fill="hold"/>
                                        <p:tgtEl>
                                          <p:spTgt spid="46"/>
                                        </p:tgtEl>
                                        <p:attrNameLst>
                                          <p:attrName>fillcolor</p:attrName>
                                        </p:attrNameLst>
                                      </p:cBhvr>
                                      <p:to>
                                        <a:schemeClr val="accent2"/>
                                      </p:to>
                                    </p:animClr>
                                    <p:set>
                                      <p:cBhvr>
                                        <p:cTn id="54" dur="500" fill="hold"/>
                                        <p:tgtEl>
                                          <p:spTgt spid="46"/>
                                        </p:tgtEl>
                                        <p:attrNameLst>
                                          <p:attrName>fill.type</p:attrName>
                                        </p:attrNameLst>
                                      </p:cBhvr>
                                      <p:to>
                                        <p:strVal val="solid"/>
                                      </p:to>
                                    </p:set>
                                    <p:set>
                                      <p:cBhvr>
                                        <p:cTn id="55" dur="500" fill="hold"/>
                                        <p:tgtEl>
                                          <p:spTgt spid="46"/>
                                        </p:tgtEl>
                                        <p:attrNameLst>
                                          <p:attrName>fill.on</p:attrName>
                                        </p:attrNameLst>
                                      </p:cBhvr>
                                      <p:to>
                                        <p:strVal val="true"/>
                                      </p:to>
                                    </p:set>
                                  </p:childTnLst>
                                </p:cTn>
                              </p:par>
                            </p:childTnLst>
                          </p:cTn>
                        </p:par>
                        <p:par>
                          <p:cTn id="56" fill="hold">
                            <p:stCondLst>
                              <p:cond delay="3500"/>
                            </p:stCondLst>
                            <p:childTnLst>
                              <p:par>
                                <p:cTn id="57" presetID="1" presetClass="emph" presetSubtype="2" repeatCount="2000" autoRev="1" fill="hold" nodeType="afterEffect">
                                  <p:stCondLst>
                                    <p:cond delay="500"/>
                                  </p:stCondLst>
                                  <p:childTnLst>
                                    <p:animClr clrSpc="rgb" dir="cw">
                                      <p:cBhvr>
                                        <p:cTn id="58" dur="500" fill="hold"/>
                                        <p:tgtEl>
                                          <p:spTgt spid="38"/>
                                        </p:tgtEl>
                                        <p:attrNameLst>
                                          <p:attrName>fillcolor</p:attrName>
                                        </p:attrNameLst>
                                      </p:cBhvr>
                                      <p:to>
                                        <a:schemeClr val="accent2"/>
                                      </p:to>
                                    </p:animClr>
                                    <p:set>
                                      <p:cBhvr>
                                        <p:cTn id="59" dur="500" fill="hold"/>
                                        <p:tgtEl>
                                          <p:spTgt spid="38"/>
                                        </p:tgtEl>
                                        <p:attrNameLst>
                                          <p:attrName>fill.type</p:attrName>
                                        </p:attrNameLst>
                                      </p:cBhvr>
                                      <p:to>
                                        <p:strVal val="solid"/>
                                      </p:to>
                                    </p:set>
                                    <p:set>
                                      <p:cBhvr>
                                        <p:cTn id="60" dur="500" fill="hold"/>
                                        <p:tgtEl>
                                          <p:spTgt spid="38"/>
                                        </p:tgtEl>
                                        <p:attrNameLst>
                                          <p:attrName>fill.on</p:attrName>
                                        </p:attrNameLst>
                                      </p:cBhvr>
                                      <p:to>
                                        <p:strVal val="true"/>
                                      </p:to>
                                    </p:set>
                                  </p:childTnLst>
                                </p:cTn>
                              </p:par>
                              <p:par>
                                <p:cTn id="61" presetID="1" presetClass="emph" presetSubtype="2" repeatCount="2000" autoRev="1" fill="hold" nodeType="withEffect">
                                  <p:stCondLst>
                                    <p:cond delay="500"/>
                                  </p:stCondLst>
                                  <p:childTnLst>
                                    <p:animClr clrSpc="rgb" dir="cw">
                                      <p:cBhvr>
                                        <p:cTn id="62" dur="500" fill="hold"/>
                                        <p:tgtEl>
                                          <p:spTgt spid="41"/>
                                        </p:tgtEl>
                                        <p:attrNameLst>
                                          <p:attrName>fillcolor</p:attrName>
                                        </p:attrNameLst>
                                      </p:cBhvr>
                                      <p:to>
                                        <a:schemeClr val="accent2"/>
                                      </p:to>
                                    </p:animClr>
                                    <p:set>
                                      <p:cBhvr>
                                        <p:cTn id="63" dur="500" fill="hold"/>
                                        <p:tgtEl>
                                          <p:spTgt spid="41"/>
                                        </p:tgtEl>
                                        <p:attrNameLst>
                                          <p:attrName>fill.type</p:attrName>
                                        </p:attrNameLst>
                                      </p:cBhvr>
                                      <p:to>
                                        <p:strVal val="solid"/>
                                      </p:to>
                                    </p:set>
                                    <p:set>
                                      <p:cBhvr>
                                        <p:cTn id="64" dur="500" fill="hold"/>
                                        <p:tgtEl>
                                          <p:spTgt spid="41"/>
                                        </p:tgtEl>
                                        <p:attrNameLst>
                                          <p:attrName>fill.on</p:attrName>
                                        </p:attrNameLst>
                                      </p:cBhvr>
                                      <p:to>
                                        <p:strVal val="true"/>
                                      </p:to>
                                    </p:set>
                                  </p:childTnLst>
                                </p:cTn>
                              </p:par>
                              <p:par>
                                <p:cTn id="65" presetID="1" presetClass="emph" presetSubtype="2" repeatCount="2000" autoRev="1" fill="hold" nodeType="withEffect">
                                  <p:stCondLst>
                                    <p:cond delay="500"/>
                                  </p:stCondLst>
                                  <p:childTnLst>
                                    <p:animClr clrSpc="rgb" dir="cw">
                                      <p:cBhvr>
                                        <p:cTn id="66" dur="500" fill="hold"/>
                                        <p:tgtEl>
                                          <p:spTgt spid="48"/>
                                        </p:tgtEl>
                                        <p:attrNameLst>
                                          <p:attrName>fillcolor</p:attrName>
                                        </p:attrNameLst>
                                      </p:cBhvr>
                                      <p:to>
                                        <a:schemeClr val="accent2"/>
                                      </p:to>
                                    </p:animClr>
                                    <p:set>
                                      <p:cBhvr>
                                        <p:cTn id="67" dur="500" fill="hold"/>
                                        <p:tgtEl>
                                          <p:spTgt spid="48"/>
                                        </p:tgtEl>
                                        <p:attrNameLst>
                                          <p:attrName>fill.type</p:attrName>
                                        </p:attrNameLst>
                                      </p:cBhvr>
                                      <p:to>
                                        <p:strVal val="solid"/>
                                      </p:to>
                                    </p:set>
                                    <p:set>
                                      <p:cBhvr>
                                        <p:cTn id="68" dur="500" fill="hold"/>
                                        <p:tgtEl>
                                          <p:spTgt spid="48"/>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5"/>
                                        </p:tgtEl>
                                        <p:attrNameLst>
                                          <p:attrName>fillcolor</p:attrName>
                                        </p:attrNameLst>
                                      </p:cBhvr>
                                      <p:to>
                                        <a:schemeClr val="accent2"/>
                                      </p:to>
                                    </p:animClr>
                                    <p:set>
                                      <p:cBhvr>
                                        <p:cTn id="73" dur="500" fill="hold"/>
                                        <p:tgtEl>
                                          <p:spTgt spid="35"/>
                                        </p:tgtEl>
                                        <p:attrNameLst>
                                          <p:attrName>fill.type</p:attrName>
                                        </p:attrNameLst>
                                      </p:cBhvr>
                                      <p:to>
                                        <p:strVal val="solid"/>
                                      </p:to>
                                    </p:set>
                                    <p:set>
                                      <p:cBhvr>
                                        <p:cTn id="74" dur="500" fill="hold"/>
                                        <p:tgtEl>
                                          <p:spTgt spid="3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0"/>
                                        </p:tgtEl>
                                        <p:attrNameLst>
                                          <p:attrName>fillcolor</p:attrName>
                                        </p:attrNameLst>
                                      </p:cBhvr>
                                      <p:to>
                                        <a:schemeClr val="accent2"/>
                                      </p:to>
                                    </p:animClr>
                                    <p:set>
                                      <p:cBhvr>
                                        <p:cTn id="77" dur="500" fill="hold"/>
                                        <p:tgtEl>
                                          <p:spTgt spid="40"/>
                                        </p:tgtEl>
                                        <p:attrNameLst>
                                          <p:attrName>fill.type</p:attrName>
                                        </p:attrNameLst>
                                      </p:cBhvr>
                                      <p:to>
                                        <p:strVal val="solid"/>
                                      </p:to>
                                    </p:set>
                                    <p:set>
                                      <p:cBhvr>
                                        <p:cTn id="78" dur="500" fill="hold"/>
                                        <p:tgtEl>
                                          <p:spTgt spid="40"/>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44"/>
                                        </p:tgtEl>
                                        <p:attrNameLst>
                                          <p:attrName>fillcolor</p:attrName>
                                        </p:attrNameLst>
                                      </p:cBhvr>
                                      <p:to>
                                        <a:schemeClr val="accent2"/>
                                      </p:to>
                                    </p:animClr>
                                    <p:set>
                                      <p:cBhvr>
                                        <p:cTn id="83" dur="500" fill="hold"/>
                                        <p:tgtEl>
                                          <p:spTgt spid="44"/>
                                        </p:tgtEl>
                                        <p:attrNameLst>
                                          <p:attrName>fill.type</p:attrName>
                                        </p:attrNameLst>
                                      </p:cBhvr>
                                      <p:to>
                                        <p:strVal val="solid"/>
                                      </p:to>
                                    </p:set>
                                    <p:set>
                                      <p:cBhvr>
                                        <p:cTn id="84" dur="5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animBg="1"/>
      <p:bldP spid="43" grpId="0" animBg="1"/>
      <p:bldP spid="45"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37"/>
                                        </p:tgtEl>
                                        <p:attrNameLst>
                                          <p:attrName>fillcolor</p:attrName>
                                        </p:attrNameLst>
                                      </p:cBhvr>
                                      <p:to>
                                        <a:srgbClr val="F0CCF0"/>
                                      </p:to>
                                    </p:animClr>
                                    <p:set>
                                      <p:cBhvr>
                                        <p:cTn id="14" dur="500" fill="hold"/>
                                        <p:tgtEl>
                                          <p:spTgt spid="37"/>
                                        </p:tgtEl>
                                        <p:attrNameLst>
                                          <p:attrName>fill.type</p:attrName>
                                        </p:attrNameLst>
                                      </p:cBhvr>
                                      <p:to>
                                        <p:strVal val="solid"/>
                                      </p:to>
                                    </p:set>
                                    <p:set>
                                      <p:cBhvr>
                                        <p:cTn id="15" dur="500" fill="hold"/>
                                        <p:tgtEl>
                                          <p:spTgt spid="37"/>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43"/>
                                        </p:tgtEl>
                                        <p:attrNameLst>
                                          <p:attrName>fillcolor</p:attrName>
                                        </p:attrNameLst>
                                      </p:cBhvr>
                                      <p:to>
                                        <a:srgbClr val="F0CCF0"/>
                                      </p:to>
                                    </p:animClr>
                                    <p:set>
                                      <p:cBhvr>
                                        <p:cTn id="18" dur="500" fill="hold"/>
                                        <p:tgtEl>
                                          <p:spTgt spid="43"/>
                                        </p:tgtEl>
                                        <p:attrNameLst>
                                          <p:attrName>fill.type</p:attrName>
                                        </p:attrNameLst>
                                      </p:cBhvr>
                                      <p:to>
                                        <p:strVal val="solid"/>
                                      </p:to>
                                    </p:set>
                                    <p:set>
                                      <p:cBhvr>
                                        <p:cTn id="19" dur="500" fill="hold"/>
                                        <p:tgtEl>
                                          <p:spTgt spid="4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500" fill="hold"/>
                                        <p:tgtEl>
                                          <p:spTgt spid="40"/>
                                        </p:tgtEl>
                                        <p:attrNameLst>
                                          <p:attrName>fillcolor</p:attrName>
                                        </p:attrNameLst>
                                      </p:cBhvr>
                                      <p:to>
                                        <a:srgbClr val="BADC8D"/>
                                      </p:to>
                                    </p:animClr>
                                    <p:set>
                                      <p:cBhvr>
                                        <p:cTn id="24" dur="500" fill="hold"/>
                                        <p:tgtEl>
                                          <p:spTgt spid="40"/>
                                        </p:tgtEl>
                                        <p:attrNameLst>
                                          <p:attrName>fill.type</p:attrName>
                                        </p:attrNameLst>
                                      </p:cBhvr>
                                      <p:to>
                                        <p:strVal val="solid"/>
                                      </p:to>
                                    </p:set>
                                    <p:set>
                                      <p:cBhvr>
                                        <p:cTn id="25" dur="500" fill="hold"/>
                                        <p:tgtEl>
                                          <p:spTgt spid="40"/>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44"/>
                                        </p:tgtEl>
                                        <p:attrNameLst>
                                          <p:attrName>fillcolor</p:attrName>
                                        </p:attrNameLst>
                                      </p:cBhvr>
                                      <p:to>
                                        <a:srgbClr val="BADC8D"/>
                                      </p:to>
                                    </p:animClr>
                                    <p:set>
                                      <p:cBhvr>
                                        <p:cTn id="28" dur="500" fill="hold"/>
                                        <p:tgtEl>
                                          <p:spTgt spid="44"/>
                                        </p:tgtEl>
                                        <p:attrNameLst>
                                          <p:attrName>fill.type</p:attrName>
                                        </p:attrNameLst>
                                      </p:cBhvr>
                                      <p:to>
                                        <p:strVal val="solid"/>
                                      </p:to>
                                    </p:set>
                                    <p:set>
                                      <p:cBhvr>
                                        <p:cTn id="29" dur="500" fill="hold"/>
                                        <p:tgtEl>
                                          <p:spTgt spid="44"/>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500" fill="hold"/>
                                        <p:tgtEl>
                                          <p:spTgt spid="42"/>
                                        </p:tgtEl>
                                        <p:attrNameLst>
                                          <p:attrName>fillcolor</p:attrName>
                                        </p:attrNameLst>
                                      </p:cBhvr>
                                      <p:to>
                                        <a:srgbClr val="EFC500"/>
                                      </p:to>
                                    </p:animClr>
                                    <p:set>
                                      <p:cBhvr>
                                        <p:cTn id="34" dur="500" fill="hold"/>
                                        <p:tgtEl>
                                          <p:spTgt spid="42"/>
                                        </p:tgtEl>
                                        <p:attrNameLst>
                                          <p:attrName>fill.type</p:attrName>
                                        </p:attrNameLst>
                                      </p:cBhvr>
                                      <p:to>
                                        <p:strVal val="solid"/>
                                      </p:to>
                                    </p:set>
                                    <p:set>
                                      <p:cBhvr>
                                        <p:cTn id="35" dur="500" fill="hold"/>
                                        <p:tgtEl>
                                          <p:spTgt spid="42"/>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46"/>
                                        </p:tgtEl>
                                        <p:attrNameLst>
                                          <p:attrName>fillcolor</p:attrName>
                                        </p:attrNameLst>
                                      </p:cBhvr>
                                      <p:to>
                                        <a:srgbClr val="EFC500"/>
                                      </p:to>
                                    </p:animClr>
                                    <p:set>
                                      <p:cBhvr>
                                        <p:cTn id="38" dur="500" fill="hold"/>
                                        <p:tgtEl>
                                          <p:spTgt spid="46"/>
                                        </p:tgtEl>
                                        <p:attrNameLst>
                                          <p:attrName>fill.type</p:attrName>
                                        </p:attrNameLst>
                                      </p:cBhvr>
                                      <p:to>
                                        <p:strVal val="solid"/>
                                      </p:to>
                                    </p:set>
                                    <p:set>
                                      <p:cBhvr>
                                        <p:cTn id="39" dur="5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1" name="Freeform 29"/>
          <p:cNvSpPr>
            <a:spLocks noChangeAspect="1"/>
          </p:cNvSpPr>
          <p:nvPr/>
        </p:nvSpPr>
        <p:spPr bwMode="auto">
          <a:xfrm>
            <a:off x="9050871" y="4384966"/>
            <a:ext cx="806452" cy="622300"/>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94444E-6 -2.34568E-6 L 0.11996 0.03426 " pathEditMode="relative" rAng="0" ptsTypes="AA">
                                      <p:cBhvr>
                                        <p:cTn id="6" dur="2000" fill="hold"/>
                                        <p:tgtEl>
                                          <p:spTgt spid="50"/>
                                        </p:tgtEl>
                                        <p:attrNameLst>
                                          <p:attrName>ppt_x</p:attrName>
                                          <p:attrName>ppt_y</p:attrName>
                                        </p:attrNameLst>
                                      </p:cBhvr>
                                      <p:rCtr x="5990" y="1698"/>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50"/>
                                        </p:tgtEl>
                                      </p:cBhvr>
                                      <p:by x="250000" y="2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500"/>
                            </p:stCondLst>
                            <p:childTnLst>
                              <p:par>
                                <p:cTn id="18" presetID="1" presetClass="emph" presetSubtype="2" repeatCount="2000" fill="hold" nodeType="afterEffect">
                                  <p:stCondLst>
                                    <p:cond delay="0"/>
                                  </p:stCondLst>
                                  <p:childTnLst>
                                    <p:animClr clrSpc="rgb" dir="cw">
                                      <p:cBhvr>
                                        <p:cTn id="19" dur="1000" fill="hold"/>
                                        <p:tgtEl>
                                          <p:spTgt spid="43"/>
                                        </p:tgtEl>
                                        <p:attrNameLst>
                                          <p:attrName>fillcolor</p:attrName>
                                        </p:attrNameLst>
                                      </p:cBhvr>
                                      <p:to>
                                        <a:srgbClr val="F8B1D0"/>
                                      </p:to>
                                    </p:animClr>
                                    <p:set>
                                      <p:cBhvr>
                                        <p:cTn id="20" dur="1000" fill="hold"/>
                                        <p:tgtEl>
                                          <p:spTgt spid="43"/>
                                        </p:tgtEl>
                                        <p:attrNameLst>
                                          <p:attrName>fill.type</p:attrName>
                                        </p:attrNameLst>
                                      </p:cBhvr>
                                      <p:to>
                                        <p:strVal val="solid"/>
                                      </p:to>
                                    </p:set>
                                    <p:set>
                                      <p:cBhvr>
                                        <p:cTn id="21" dur="1000" fill="hold"/>
                                        <p:tgtEl>
                                          <p:spTgt spid="43"/>
                                        </p:tgtEl>
                                        <p:attrNameLst>
                                          <p:attrName>fill.on</p:attrName>
                                        </p:attrNameLst>
                                      </p:cBhvr>
                                      <p:to>
                                        <p:strVal val="true"/>
                                      </p:to>
                                    </p:set>
                                  </p:childTnLst>
                                </p:cTn>
                              </p:par>
                              <p:par>
                                <p:cTn id="22" presetID="1" presetClass="emph" presetSubtype="2" repeatCount="2000" fill="hold" nodeType="withEffect">
                                  <p:stCondLst>
                                    <p:cond delay="0"/>
                                  </p:stCondLst>
                                  <p:childTnLst>
                                    <p:animClr clrSpc="rgb" dir="cw">
                                      <p:cBhvr>
                                        <p:cTn id="23" dur="1000" fill="hold"/>
                                        <p:tgtEl>
                                          <p:spTgt spid="44"/>
                                        </p:tgtEl>
                                        <p:attrNameLst>
                                          <p:attrName>fillcolor</p:attrName>
                                        </p:attrNameLst>
                                      </p:cBhvr>
                                      <p:to>
                                        <a:srgbClr val="92D050"/>
                                      </p:to>
                                    </p:animClr>
                                    <p:set>
                                      <p:cBhvr>
                                        <p:cTn id="24" dur="1000" fill="hold"/>
                                        <p:tgtEl>
                                          <p:spTgt spid="44"/>
                                        </p:tgtEl>
                                        <p:attrNameLst>
                                          <p:attrName>fill.type</p:attrName>
                                        </p:attrNameLst>
                                      </p:cBhvr>
                                      <p:to>
                                        <p:strVal val="solid"/>
                                      </p:to>
                                    </p:set>
                                    <p:set>
                                      <p:cBhvr>
                                        <p:cTn id="25" dur="1000" fill="hold"/>
                                        <p:tgtEl>
                                          <p:spTgt spid="44"/>
                                        </p:tgtEl>
                                        <p:attrNameLst>
                                          <p:attrName>fill.on</p:attrName>
                                        </p:attrNameLst>
                                      </p:cBhvr>
                                      <p:to>
                                        <p:strVal val="true"/>
                                      </p:to>
                                    </p:set>
                                  </p:childTnLst>
                                </p:cTn>
                              </p:par>
                              <p:par>
                                <p:cTn id="26" presetID="1" presetClass="emph" presetSubtype="2" repeatCount="2000" fill="hold" nodeType="withEffect">
                                  <p:stCondLst>
                                    <p:cond delay="0"/>
                                  </p:stCondLst>
                                  <p:childTnLst>
                                    <p:animClr clrSpc="rgb" dir="cw">
                                      <p:cBhvr>
                                        <p:cTn id="27" dur="1000" fill="hold"/>
                                        <p:tgtEl>
                                          <p:spTgt spid="46"/>
                                        </p:tgtEl>
                                        <p:attrNameLst>
                                          <p:attrName>fillcolor</p:attrName>
                                        </p:attrNameLst>
                                      </p:cBhvr>
                                      <p:to>
                                        <a:srgbClr val="FFC000"/>
                                      </p:to>
                                    </p:animClr>
                                    <p:set>
                                      <p:cBhvr>
                                        <p:cTn id="28" dur="1000" fill="hold"/>
                                        <p:tgtEl>
                                          <p:spTgt spid="46"/>
                                        </p:tgtEl>
                                        <p:attrNameLst>
                                          <p:attrName>fill.type</p:attrName>
                                        </p:attrNameLst>
                                      </p:cBhvr>
                                      <p:to>
                                        <p:strVal val="solid"/>
                                      </p:to>
                                    </p:set>
                                    <p:set>
                                      <p:cBhvr>
                                        <p:cTn id="29" dur="10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a:t>
            </a:r>
            <a:r>
              <a:rPr lang="en-US" altLang="zh-CN" sz="2665" b="1" dirty="0" err="1">
                <a:solidFill>
                  <a:srgbClr val="7F739A"/>
                </a:solidFill>
                <a:latin typeface="微软雅黑" panose="020B0503020204020204" pitchFamily="34" charset="-122"/>
                <a:ea typeface="微软雅黑" panose="020B0503020204020204" pitchFamily="34" charset="-122"/>
              </a:rPr>
              <a:t>e</a:t>
            </a:r>
            <a:endParaRPr lang="zh-CN" altLang="en-US" sz="2665"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repeatCount="indefinite" autoRev="1" fill="hold" nodeType="clickEffect">
                                  <p:stCondLst>
                                    <p:cond delay="0"/>
                                  </p:stCondLst>
                                  <p:endCondLst>
                                    <p:cond evt="onNext" delay="0">
                                      <p:tgtEl>
                                        <p:sldTgt/>
                                      </p:tgtEl>
                                    </p:cond>
                                  </p:endCondLst>
                                  <p:childTnLst>
                                    <p:animClr clrSpc="rgb" dir="cw">
                                      <p:cBhvr>
                                        <p:cTn id="6" dur="1000" fill="hold"/>
                                        <p:tgtEl>
                                          <p:spTgt spid="29"/>
                                        </p:tgtEl>
                                        <p:attrNameLst>
                                          <p:attrName>stroke.color</p:attrName>
                                        </p:attrNameLst>
                                      </p:cBhvr>
                                      <p:to>
                                        <a:srgbClr val="FF3F5F"/>
                                      </p:to>
                                    </p:animClr>
                                    <p:set>
                                      <p:cBhvr>
                                        <p:cTn id="7" dur="1000" fill="hold"/>
                                        <p:tgtEl>
                                          <p:spTgt spid="29"/>
                                        </p:tgtEl>
                                        <p:attrNameLst>
                                          <p:attrName>stroke.on</p:attrName>
                                        </p:attrNameLst>
                                      </p:cBhvr>
                                      <p:to>
                                        <p:strVal val="true"/>
                                      </p:to>
                                    </p:set>
                                  </p:childTnLst>
                                </p:cTn>
                              </p:par>
                              <p:par>
                                <p:cTn id="8" presetID="7" presetClass="emph" presetSubtype="2" repeatCount="indefinite" autoRev="1" fill="hold" nodeType="withEffect">
                                  <p:stCondLst>
                                    <p:cond delay="0"/>
                                  </p:stCondLst>
                                  <p:endCondLst>
                                    <p:cond evt="onNext" delay="0">
                                      <p:tgtEl>
                                        <p:sldTgt/>
                                      </p:tgtEl>
                                    </p:cond>
                                  </p:endCondLst>
                                  <p:childTnLst>
                                    <p:animClr clrSpc="rgb" dir="cw">
                                      <p:cBhvr>
                                        <p:cTn id="9" dur="1000" fill="hold"/>
                                        <p:tgtEl>
                                          <p:spTgt spid="54"/>
                                        </p:tgtEl>
                                        <p:attrNameLst>
                                          <p:attrName>stroke.color</p:attrName>
                                        </p:attrNameLst>
                                      </p:cBhvr>
                                      <p:to>
                                        <a:srgbClr val="FF3F5F"/>
                                      </p:to>
                                    </p:animClr>
                                    <p:set>
                                      <p:cBhvr>
                                        <p:cTn id="10" dur="1000" fill="hold"/>
                                        <p:tgtEl>
                                          <p:spTgt spid="54"/>
                                        </p:tgtEl>
                                        <p:attrNameLst>
                                          <p:attrName>stroke.on</p:attrName>
                                        </p:attrNameLst>
                                      </p:cBhvr>
                                      <p:to>
                                        <p:strVal val="true"/>
                                      </p:to>
                                    </p:set>
                                  </p:childTnLst>
                                </p:cTn>
                              </p:par>
                              <p:par>
                                <p:cTn id="11" presetID="7" presetClass="emph" presetSubtype="2" repeatCount="indefinite" autoRev="1" fill="hold" nodeType="withEffect">
                                  <p:stCondLst>
                                    <p:cond delay="0"/>
                                  </p:stCondLst>
                                  <p:endCondLst>
                                    <p:cond evt="onNext" delay="0">
                                      <p:tgtEl>
                                        <p:sldTgt/>
                                      </p:tgtEl>
                                    </p:cond>
                                  </p:endCondLst>
                                  <p:childTnLst>
                                    <p:animClr clrSpc="rgb" dir="cw">
                                      <p:cBhvr>
                                        <p:cTn id="12" dur="1000" fill="hold"/>
                                        <p:tgtEl>
                                          <p:spTgt spid="56"/>
                                        </p:tgtEl>
                                        <p:attrNameLst>
                                          <p:attrName>stroke.color</p:attrName>
                                        </p:attrNameLst>
                                      </p:cBhvr>
                                      <p:to>
                                        <a:srgbClr val="FF3F5F"/>
                                      </p:to>
                                    </p:animClr>
                                    <p:set>
                                      <p:cBhvr>
                                        <p:cTn id="13" dur="1000" fill="hold"/>
                                        <p:tgtEl>
                                          <p:spTgt spid="56"/>
                                        </p:tgtEl>
                                        <p:attrNameLst>
                                          <p:attrName>stroke.on</p:attrName>
                                        </p:attrNameLst>
                                      </p:cBhvr>
                                      <p:to>
                                        <p:strVal val="true"/>
                                      </p:to>
                                    </p:set>
                                  </p:childTnLst>
                                </p:cTn>
                              </p:par>
                              <p:par>
                                <p:cTn id="14" presetID="7" presetClass="emph" presetSubtype="2" repeatCount="indefinite" autoRev="1" fill="hold" nodeType="withEffect">
                                  <p:stCondLst>
                                    <p:cond delay="0"/>
                                  </p:stCondLst>
                                  <p:endCondLst>
                                    <p:cond evt="onNext" delay="0">
                                      <p:tgtEl>
                                        <p:sldTgt/>
                                      </p:tgtEl>
                                    </p:cond>
                                  </p:endCondLst>
                                  <p:childTnLst>
                                    <p:animClr clrSpc="rgb" dir="cw">
                                      <p:cBhvr>
                                        <p:cTn id="15" dur="1000" fill="hold"/>
                                        <p:tgtEl>
                                          <p:spTgt spid="32"/>
                                        </p:tgtEl>
                                        <p:attrNameLst>
                                          <p:attrName>stroke.color</p:attrName>
                                        </p:attrNameLst>
                                      </p:cBhvr>
                                      <p:to>
                                        <a:srgbClr val="FF3F5F"/>
                                      </p:to>
                                    </p:animClr>
                                    <p:set>
                                      <p:cBhvr>
                                        <p:cTn id="16" dur="1000" fill="hold"/>
                                        <p:tgtEl>
                                          <p:spTgt spid="32"/>
                                        </p:tgtEl>
                                        <p:attrNameLst>
                                          <p:attrName>stroke.on</p:attrName>
                                        </p:attrNameLst>
                                      </p:cBhvr>
                                      <p:to>
                                        <p:strVal val="true"/>
                                      </p:to>
                                    </p:set>
                                  </p:childTnLst>
                                </p:cTn>
                              </p:par>
                              <p:par>
                                <p:cTn id="17" presetID="7" presetClass="emph" presetSubtype="2" repeatCount="indefinite" autoRev="1" fill="hold" nodeType="withEffect">
                                  <p:stCondLst>
                                    <p:cond delay="0"/>
                                  </p:stCondLst>
                                  <p:endCondLst>
                                    <p:cond evt="onNext" delay="0">
                                      <p:tgtEl>
                                        <p:sldTgt/>
                                      </p:tgtEl>
                                    </p:cond>
                                  </p:endCondLst>
                                  <p:childTnLst>
                                    <p:animClr clrSpc="rgb" dir="cw">
                                      <p:cBhvr>
                                        <p:cTn id="18" dur="1000" fill="hold"/>
                                        <p:tgtEl>
                                          <p:spTgt spid="51"/>
                                        </p:tgtEl>
                                        <p:attrNameLst>
                                          <p:attrName>stroke.color</p:attrName>
                                        </p:attrNameLst>
                                      </p:cBhvr>
                                      <p:to>
                                        <a:srgbClr val="FF3F5F"/>
                                      </p:to>
                                    </p:animClr>
                                    <p:set>
                                      <p:cBhvr>
                                        <p:cTn id="19"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Freeform 29"/>
          <p:cNvSpPr>
            <a:spLocks noChangeAspect="1"/>
          </p:cNvSpPr>
          <p:nvPr/>
        </p:nvSpPr>
        <p:spPr bwMode="auto">
          <a:xfrm>
            <a:off x="3155269"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7" name="Freeform 29"/>
          <p:cNvSpPr>
            <a:spLocks noChangeAspect="1"/>
          </p:cNvSpPr>
          <p:nvPr/>
        </p:nvSpPr>
        <p:spPr bwMode="auto">
          <a:xfrm>
            <a:off x="4573376"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8" name="Freeform 29"/>
          <p:cNvSpPr>
            <a:spLocks noChangeAspect="1"/>
          </p:cNvSpPr>
          <p:nvPr/>
        </p:nvSpPr>
        <p:spPr bwMode="auto">
          <a:xfrm>
            <a:off x="8481613"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61" name="Freeform 29"/>
          <p:cNvSpPr>
            <a:spLocks noChangeAspect="1"/>
          </p:cNvSpPr>
          <p:nvPr/>
        </p:nvSpPr>
        <p:spPr bwMode="auto">
          <a:xfrm>
            <a:off x="10002772"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7" presetClass="emph" presetSubtype="2" repeatCount="indefinite" autoRev="1" fill="hold" nodeType="withEffect">
                                  <p:stCondLst>
                                    <p:cond delay="0"/>
                                  </p:stCondLst>
                                  <p:endCondLst>
                                    <p:cond evt="onNext" delay="0">
                                      <p:tgtEl>
                                        <p:sldTgt/>
                                      </p:tgtEl>
                                    </p:cond>
                                  </p:endCondLst>
                                  <p:childTnLst>
                                    <p:animClr clrSpc="rgb" dir="cw">
                                      <p:cBhvr>
                                        <p:cTn id="11" dur="1000" fill="hold"/>
                                        <p:tgtEl>
                                          <p:spTgt spid="54"/>
                                        </p:tgtEl>
                                        <p:attrNameLst>
                                          <p:attrName>stroke.color</p:attrName>
                                        </p:attrNameLst>
                                      </p:cBhvr>
                                      <p:to>
                                        <a:srgbClr val="FF3F5F"/>
                                      </p:to>
                                    </p:animClr>
                                    <p:set>
                                      <p:cBhvr>
                                        <p:cTn id="12" dur="1000" fill="hold"/>
                                        <p:tgtEl>
                                          <p:spTgt spid="54"/>
                                        </p:tgtEl>
                                        <p:attrNameLst>
                                          <p:attrName>stroke.on</p:attrName>
                                        </p:attrNameLst>
                                      </p:cBhvr>
                                      <p:to>
                                        <p:strVal val="true"/>
                                      </p:to>
                                    </p:set>
                                  </p:childTnLst>
                                </p:cTn>
                              </p:par>
                              <p:par>
                                <p:cTn id="13" presetID="7" presetClass="emph" presetSubtype="2" repeatCount="indefinite" autoRev="1" fill="hold" nodeType="withEffect">
                                  <p:stCondLst>
                                    <p:cond delay="0"/>
                                  </p:stCondLst>
                                  <p:endCondLst>
                                    <p:cond evt="onNext" delay="0">
                                      <p:tgtEl>
                                        <p:sldTgt/>
                                      </p:tgtEl>
                                    </p:cond>
                                  </p:endCondLst>
                                  <p:childTnLst>
                                    <p:animClr clrSpc="rgb" dir="cw">
                                      <p:cBhvr>
                                        <p:cTn id="14" dur="1000" fill="hold"/>
                                        <p:tgtEl>
                                          <p:spTgt spid="56"/>
                                        </p:tgtEl>
                                        <p:attrNameLst>
                                          <p:attrName>stroke.color</p:attrName>
                                        </p:attrNameLst>
                                      </p:cBhvr>
                                      <p:to>
                                        <a:srgbClr val="FF3F5F"/>
                                      </p:to>
                                    </p:animClr>
                                    <p:set>
                                      <p:cBhvr>
                                        <p:cTn id="15" dur="1000" fill="hold"/>
                                        <p:tgtEl>
                                          <p:spTgt spid="56"/>
                                        </p:tgtEl>
                                        <p:attrNameLst>
                                          <p:attrName>stroke.on</p:attrName>
                                        </p:attrNameLst>
                                      </p:cBhvr>
                                      <p:to>
                                        <p:strVal val="true"/>
                                      </p:to>
                                    </p:set>
                                  </p:childTnLst>
                                </p:cTn>
                              </p:par>
                              <p:par>
                                <p:cTn id="16" presetID="7" presetClass="emph" presetSubtype="2" repeatCount="indefinite" autoRev="1" fill="hold" nodeType="withEffect">
                                  <p:stCondLst>
                                    <p:cond delay="0"/>
                                  </p:stCondLst>
                                  <p:endCondLst>
                                    <p:cond evt="onNext" delay="0">
                                      <p:tgtEl>
                                        <p:sldTgt/>
                                      </p:tgtEl>
                                    </p:cond>
                                  </p:endCondLst>
                                  <p:childTnLst>
                                    <p:animClr clrSpc="rgb" dir="cw">
                                      <p:cBhvr>
                                        <p:cTn id="17" dur="1000" fill="hold"/>
                                        <p:tgtEl>
                                          <p:spTgt spid="32"/>
                                        </p:tgtEl>
                                        <p:attrNameLst>
                                          <p:attrName>stroke.color</p:attrName>
                                        </p:attrNameLst>
                                      </p:cBhvr>
                                      <p:to>
                                        <a:srgbClr val="FF3F5F"/>
                                      </p:to>
                                    </p:animClr>
                                    <p:set>
                                      <p:cBhvr>
                                        <p:cTn id="18" dur="1000" fill="hold"/>
                                        <p:tgtEl>
                                          <p:spTgt spid="32"/>
                                        </p:tgtEl>
                                        <p:attrNameLst>
                                          <p:attrName>stroke.on</p:attrName>
                                        </p:attrNameLst>
                                      </p:cBhvr>
                                      <p:to>
                                        <p:strVal val="true"/>
                                      </p:to>
                                    </p:set>
                                  </p:childTnLst>
                                </p:cTn>
                              </p:par>
                              <p:par>
                                <p:cTn id="19" presetID="7" presetClass="emph" presetSubtype="2" repeatCount="indefinite" autoRev="1" fill="hold" nodeType="withEffect">
                                  <p:stCondLst>
                                    <p:cond delay="0"/>
                                  </p:stCondLst>
                                  <p:endCondLst>
                                    <p:cond evt="onNext" delay="0">
                                      <p:tgtEl>
                                        <p:sldTgt/>
                                      </p:tgtEl>
                                    </p:cond>
                                  </p:endCondLst>
                                  <p:childTnLst>
                                    <p:animClr clrSpc="rgb" dir="cw">
                                      <p:cBhvr>
                                        <p:cTn id="20" dur="1000" fill="hold"/>
                                        <p:tgtEl>
                                          <p:spTgt spid="51"/>
                                        </p:tgtEl>
                                        <p:attrNameLst>
                                          <p:attrName>stroke.color</p:attrName>
                                        </p:attrNameLst>
                                      </p:cBhvr>
                                      <p:to>
                                        <a:srgbClr val="FF3F5F"/>
                                      </p:to>
                                    </p:animClr>
                                    <p:set>
                                      <p:cBhvr>
                                        <p:cTn id="21" dur="1000" fill="hold"/>
                                        <p:tgtEl>
                                          <p:spTgt spid="51"/>
                                        </p:tgtEl>
                                        <p:attrNameLst>
                                          <p:attrName>stroke.on</p:attrName>
                                        </p:attrNameLst>
                                      </p:cBhvr>
                                      <p:to>
                                        <p:strVal val="true"/>
                                      </p:to>
                                    </p:se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Effect transition="in" filter="fade">
                                      <p:cBhvr>
                                        <p:cTn id="32" dur="500"/>
                                        <p:tgtEl>
                                          <p:spTgt spid="5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900601" y="3415019"/>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7"/>
          <p:cNvSpPr/>
          <p:nvPr/>
        </p:nvSpPr>
        <p:spPr bwMode="auto">
          <a:xfrm>
            <a:off x="7755125" y="3415019"/>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854409"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962383"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bwMode="auto">
          <a:xfrm>
            <a:off x="1239898" y="352213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2735782"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4231666"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8071065"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9566949" y="3552234"/>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15"/>
          <p:cNvSpPr/>
          <p:nvPr/>
        </p:nvSpPr>
        <p:spPr bwMode="auto">
          <a:xfrm>
            <a:off x="3948637" y="83373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8360748" y="824165"/>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428474" y="1819386"/>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9" name="直接箭头连接符 18"/>
          <p:cNvCxnSpPr>
            <a:stCxn id="18" idx="0"/>
            <a:endCxn id="16" idx="1"/>
          </p:cNvCxnSpPr>
          <p:nvPr/>
        </p:nvCxnSpPr>
        <p:spPr bwMode="auto">
          <a:xfrm flipV="1">
            <a:off x="2474150" y="1204347"/>
            <a:ext cx="1474487" cy="6150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0" name="直接箭头连接符 19"/>
          <p:cNvCxnSpPr>
            <a:stCxn id="16" idx="3"/>
            <a:endCxn id="17" idx="1"/>
          </p:cNvCxnSpPr>
          <p:nvPr/>
        </p:nvCxnSpPr>
        <p:spPr bwMode="auto">
          <a:xfrm flipV="1">
            <a:off x="6350625" y="1194778"/>
            <a:ext cx="2010124" cy="956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p:nvPr/>
        </p:nvCxnSpPr>
        <p:spPr bwMode="auto">
          <a:xfrm>
            <a:off x="5465917" y="3818448"/>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2" name="文本框 21"/>
          <p:cNvSpPr txBox="1"/>
          <p:nvPr/>
        </p:nvSpPr>
        <p:spPr>
          <a:xfrm>
            <a:off x="6369165" y="3845033"/>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76680"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572564"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07690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0784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39223"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8" name="直接箭头连接符 27"/>
          <p:cNvCxnSpPr>
            <a:stCxn id="34" idx="0"/>
            <a:endCxn id="18" idx="4"/>
          </p:cNvCxnSpPr>
          <p:nvPr/>
        </p:nvCxnSpPr>
        <p:spPr bwMode="auto">
          <a:xfrm flipV="1">
            <a:off x="2115565" y="2590710"/>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9" name="文本框 28"/>
          <p:cNvSpPr txBox="1"/>
          <p:nvPr/>
        </p:nvSpPr>
        <p:spPr>
          <a:xfrm>
            <a:off x="1667090" y="1168303"/>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314688" y="2842479"/>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1" name="直接箭头连接符 30"/>
          <p:cNvCxnSpPr>
            <a:stCxn id="14" idx="0"/>
            <a:endCxn id="16" idx="2"/>
          </p:cNvCxnSpPr>
          <p:nvPr/>
        </p:nvCxnSpPr>
        <p:spPr bwMode="auto">
          <a:xfrm flipH="1" flipV="1">
            <a:off x="5149631" y="1574959"/>
            <a:ext cx="3538560" cy="19622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2" name="文本框 31"/>
          <p:cNvSpPr txBox="1"/>
          <p:nvPr/>
        </p:nvSpPr>
        <p:spPr>
          <a:xfrm>
            <a:off x="6801836" y="2053240"/>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1360303"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192356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2737"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860827"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42408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3261"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438775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951020"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019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823748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800745"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799919"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973336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1029662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580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p:cNvSpPr txBox="1"/>
          <p:nvPr/>
        </p:nvSpPr>
        <p:spPr>
          <a:xfrm>
            <a:off x="4172183" y="85277"/>
            <a:ext cx="385889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373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nvSpPr>
        <p:spPr>
          <a:xfrm>
            <a:off x="2" y="5687278"/>
            <a:ext cx="12191999" cy="829945"/>
          </a:xfrm>
          <a:prstGeom prst="rect">
            <a:avLst/>
          </a:prstGeom>
          <a:noFill/>
        </p:spPr>
        <p:txBody>
          <a:bodyPr wrap="squar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定期同步元数据映射文件和修改日志</a:t>
            </a:r>
            <a:endParaRPr lang="en-US" altLang="zh-CN"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发生故障时，备胎转正。</a:t>
            </a:r>
            <a:endPar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bwMode="auto">
          <a:xfrm>
            <a:off x="8360748" y="824165"/>
            <a:ext cx="2156949" cy="741225"/>
          </a:xfrm>
          <a:prstGeom prst="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圆角矩形 49"/>
          <p:cNvSpPr/>
          <p:nvPr/>
        </p:nvSpPr>
        <p:spPr bwMode="auto">
          <a:xfrm>
            <a:off x="3948637" y="833734"/>
            <a:ext cx="2401988" cy="741225"/>
          </a:xfrm>
          <a:prstGeom prst="roundRect">
            <a:avLst>
              <a:gd name="adj" fmla="val 25118"/>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p:cNvSpPr txBox="1"/>
          <p:nvPr/>
        </p:nvSpPr>
        <p:spPr>
          <a:xfrm>
            <a:off x="6667243" y="1217172"/>
            <a:ext cx="1151255"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Editlog</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585809" y="782904"/>
            <a:ext cx="1322070"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FsImage</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3" name="Freeform 29"/>
          <p:cNvSpPr>
            <a:spLocks noChangeAspect="1"/>
          </p:cNvSpPr>
          <p:nvPr/>
        </p:nvSpPr>
        <p:spPr bwMode="auto">
          <a:xfrm>
            <a:off x="5018797" y="1297466"/>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tx1">
              <a:lumMod val="85000"/>
              <a:lumOff val="15000"/>
            </a:schemeClr>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4" name="Freeform 29"/>
          <p:cNvSpPr>
            <a:spLocks noChangeAspect="1"/>
          </p:cNvSpPr>
          <p:nvPr/>
        </p:nvSpPr>
        <p:spPr bwMode="auto">
          <a:xfrm>
            <a:off x="10277403" y="1061597"/>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nvGrpSpPr>
          <p:cNvPr id="55" name="组合 54"/>
          <p:cNvGrpSpPr>
            <a:grpSpLocks noChangeAspect="1"/>
          </p:cNvGrpSpPr>
          <p:nvPr/>
        </p:nvGrpSpPr>
        <p:grpSpPr>
          <a:xfrm>
            <a:off x="5167908" y="1313294"/>
            <a:ext cx="59907" cy="480745"/>
            <a:chOff x="3782746" y="3710107"/>
            <a:chExt cx="144011" cy="729855"/>
          </a:xfrm>
        </p:grpSpPr>
        <p:sp>
          <p:nvSpPr>
            <p:cNvPr id="56" name="圆角矩形 55"/>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圆角矩形 56"/>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heel(1)">
                                      <p:cBhvr>
                                        <p:cTn id="12" dur="1000"/>
                                        <p:tgtEl>
                                          <p:spTgt spid="5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par>
                                <p:cTn id="27" presetID="53" presetClass="entr" presetSubtype="16"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5E-6 8.64198E-7 L -0.43698 0.04969 " pathEditMode="relative" rAng="0" ptsTypes="AA">
                                      <p:cBhvr>
                                        <p:cTn id="42" dur="2000" fill="hold"/>
                                        <p:tgtEl>
                                          <p:spTgt spid="54"/>
                                        </p:tgtEl>
                                        <p:attrNameLst>
                                          <p:attrName>ppt_x</p:attrName>
                                          <p:attrName>ppt_y</p:attrName>
                                        </p:attrNameLst>
                                      </p:cBhvr>
                                      <p:rCtr x="-21858" y="2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p:bldP spid="52" grpId="0"/>
      <p:bldP spid="53" grpId="0" animBg="1"/>
      <p:bldP spid="54" grpId="0" animBg="1"/>
      <p:bldP spid="5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中文件读写的流程</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7" idx="0"/>
            <a:endCxn id="14" idx="4"/>
          </p:cNvCxnSpPr>
          <p:nvPr/>
        </p:nvCxnSpPr>
        <p:spPr bwMode="auto">
          <a:xfrm flipV="1">
            <a:off x="1857024" y="2455246"/>
            <a:ext cx="617125" cy="931420"/>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文件读取请求</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stCxn id="10" idx="0"/>
            <a:endCxn id="14" idx="5"/>
          </p:cNvCxnSpPr>
          <p:nvPr/>
        </p:nvCxnSpPr>
        <p:spPr bwMode="auto">
          <a:xfrm flipH="1" flipV="1">
            <a:off x="3213554" y="2342288"/>
            <a:ext cx="5474637" cy="1059429"/>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读取文件的流程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0" y="1368487"/>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箭头连接符 54"/>
          <p:cNvCxnSpPr>
            <a:stCxn id="8" idx="0"/>
          </p:cNvCxnSpPr>
          <p:nvPr/>
        </p:nvCxnSpPr>
        <p:spPr bwMode="auto">
          <a:xfrm flipH="1" flipV="1">
            <a:off x="2845412" y="2455245"/>
            <a:ext cx="507496" cy="946472"/>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0128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5165187" y="239175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righ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29"/>
                                        </p:tgtEl>
                                        <p:attrNameLst>
                                          <p:attrName>fillcolor</p:attrName>
                                        </p:attrNameLst>
                                      </p:cBhvr>
                                      <p:to>
                                        <a:schemeClr val="accent2"/>
                                      </p:to>
                                    </p:animClr>
                                    <p:set>
                                      <p:cBhvr>
                                        <p:cTn id="23" dur="1000" fill="hold"/>
                                        <p:tgtEl>
                                          <p:spTgt spid="29"/>
                                        </p:tgtEl>
                                        <p:attrNameLst>
                                          <p:attrName>fill.type</p:attrName>
                                        </p:attrNameLst>
                                      </p:cBhvr>
                                      <p:to>
                                        <p:strVal val="solid"/>
                                      </p:to>
                                    </p:set>
                                    <p:set>
                                      <p:cBhvr>
                                        <p:cTn id="24" dur="1000" fill="hold"/>
                                        <p:tgtEl>
                                          <p:spTgt spid="2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33"/>
                                        </p:tgtEl>
                                        <p:attrNameLst>
                                          <p:attrName>fillcolor</p:attrName>
                                        </p:attrNameLst>
                                      </p:cBhvr>
                                      <p:to>
                                        <a:schemeClr val="accent2"/>
                                      </p:to>
                                    </p:animClr>
                                    <p:set>
                                      <p:cBhvr>
                                        <p:cTn id="27" dur="1000" fill="hold"/>
                                        <p:tgtEl>
                                          <p:spTgt spid="33"/>
                                        </p:tgtEl>
                                        <p:attrNameLst>
                                          <p:attrName>fill.type</p:attrName>
                                        </p:attrNameLst>
                                      </p:cBhvr>
                                      <p:to>
                                        <p:strVal val="solid"/>
                                      </p:to>
                                    </p:set>
                                    <p:set>
                                      <p:cBhvr>
                                        <p:cTn id="28" dur="1000" fill="hold"/>
                                        <p:tgtEl>
                                          <p:spTgt spid="3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0" fill="hold"/>
                                        <p:tgtEl>
                                          <p:spTgt spid="40"/>
                                        </p:tgtEl>
                                        <p:attrNameLst>
                                          <p:attrName>fillcolor</p:attrName>
                                        </p:attrNameLst>
                                      </p:cBhvr>
                                      <p:to>
                                        <a:schemeClr val="accent2"/>
                                      </p:to>
                                    </p:animClr>
                                    <p:set>
                                      <p:cBhvr>
                                        <p:cTn id="31" dur="1000" fill="hold"/>
                                        <p:tgtEl>
                                          <p:spTgt spid="40"/>
                                        </p:tgtEl>
                                        <p:attrNameLst>
                                          <p:attrName>fill.type</p:attrName>
                                        </p:attrNameLst>
                                      </p:cBhvr>
                                      <p:to>
                                        <p:strVal val="solid"/>
                                      </p:to>
                                    </p:set>
                                    <p:set>
                                      <p:cBhvr>
                                        <p:cTn id="32" dur="1000" fill="hold"/>
                                        <p:tgtEl>
                                          <p:spTgt spid="40"/>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1000" fill="hold"/>
                                        <p:tgtEl>
                                          <p:spTgt spid="19"/>
                                        </p:tgtEl>
                                        <p:attrNameLst>
                                          <p:attrName>style.color</p:attrName>
                                        </p:attrNameLst>
                                      </p:cBhvr>
                                      <p:to>
                                        <a:schemeClr val="accent2"/>
                                      </p:to>
                                    </p:animClr>
                                  </p:childTnLst>
                                </p:cTn>
                              </p:par>
                              <p:par>
                                <p:cTn id="35" presetID="3" presetClass="emph" presetSubtype="2" fill="hold" grpId="0" nodeType="withEffect">
                                  <p:stCondLst>
                                    <p:cond delay="0"/>
                                  </p:stCondLst>
                                  <p:childTnLst>
                                    <p:animClr clrSpc="rgb" dir="cw">
                                      <p:cBhvr override="childStyle">
                                        <p:cTn id="36" dur="1000" fill="hold"/>
                                        <p:tgtEl>
                                          <p:spTgt spid="20"/>
                                        </p:tgtEl>
                                        <p:attrNameLst>
                                          <p:attrName>style.color</p:attrName>
                                        </p:attrNameLst>
                                      </p:cBhvr>
                                      <p:to>
                                        <a:schemeClr val="accent2"/>
                                      </p:to>
                                    </p:animClr>
                                  </p:childTnLst>
                                </p:cTn>
                              </p:par>
                              <p:par>
                                <p:cTn id="37" presetID="3" presetClass="emph" presetSubtype="2" fill="hold" grpId="0" nodeType="withEffect">
                                  <p:stCondLst>
                                    <p:cond delay="0"/>
                                  </p:stCondLst>
                                  <p:childTnLst>
                                    <p:animClr clrSpc="rgb" dir="cw">
                                      <p:cBhvr override="childStyle">
                                        <p:cTn id="38" dur="1000" fill="hold"/>
                                        <p:tgtEl>
                                          <p:spTgt spid="22"/>
                                        </p:tgtEl>
                                        <p:attrNameLst>
                                          <p:attrName>style.color</p:attrName>
                                        </p:attrNameLst>
                                      </p:cBhvr>
                                      <p:to>
                                        <a:schemeClr val="accent2"/>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4"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5" grpId="0"/>
      <p:bldP spid="46"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455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429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368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498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1985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307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332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1" presetClass="emph" presetSubtype="2" fill="hold" nodeType="afterEffect">
                                  <p:stCondLst>
                                    <p:cond delay="0"/>
                                  </p:stCondLst>
                                  <p:childTnLst>
                                    <p:animClr clrSpc="rgb" dir="cw">
                                      <p:cBhvr>
                                        <p:cTn id="31" dur="500" fill="hold"/>
                                        <p:tgtEl>
                                          <p:spTgt spid="30"/>
                                        </p:tgtEl>
                                        <p:attrNameLst>
                                          <p:attrName>fillcolor</p:attrName>
                                        </p:attrNameLst>
                                      </p:cBhvr>
                                      <p:to>
                                        <a:schemeClr val="accent2"/>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 presetClass="emph" presetSubtype="2" fill="hold" nodeType="withEffect">
                                  <p:stCondLst>
                                    <p:cond delay="0"/>
                                  </p:stCondLst>
                                  <p:childTnLst>
                                    <p:animClr clrSpc="rgb" dir="cw">
                                      <p:cBhvr>
                                        <p:cTn id="43" dur="500" fill="hold"/>
                                        <p:tgtEl>
                                          <p:spTgt spid="35"/>
                                        </p:tgtEl>
                                        <p:attrNameLst>
                                          <p:attrName>fillcolor</p:attrName>
                                        </p:attrNameLst>
                                      </p:cBhvr>
                                      <p:to>
                                        <a:schemeClr val="accent2"/>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childTnLst>
                          </p:cTn>
                        </p:par>
                        <p:par>
                          <p:cTn id="50" fill="hold">
                            <p:stCondLst>
                              <p:cond delay="1000"/>
                            </p:stCondLst>
                            <p:childTnLst>
                              <p:par>
                                <p:cTn id="51" presetID="1" presetClass="emph" presetSubtype="2" fill="hold" nodeType="afterEffect">
                                  <p:stCondLst>
                                    <p:cond delay="0"/>
                                  </p:stCondLst>
                                  <p:childTnLst>
                                    <p:animClr clrSpc="rgb" dir="cw">
                                      <p:cBhvr>
                                        <p:cTn id="52" dur="500" fill="hold"/>
                                        <p:tgtEl>
                                          <p:spTgt spid="39"/>
                                        </p:tgtEl>
                                        <p:attrNameLst>
                                          <p:attrName>fillcolor</p:attrName>
                                        </p:attrNameLst>
                                      </p:cBhvr>
                                      <p:to>
                                        <a:schemeClr val="accent2"/>
                                      </p:to>
                                    </p:animClr>
                                    <p:set>
                                      <p:cBhvr>
                                        <p:cTn id="53" dur="500" fill="hold"/>
                                        <p:tgtEl>
                                          <p:spTgt spid="39"/>
                                        </p:tgtEl>
                                        <p:attrNameLst>
                                          <p:attrName>fill.type</p:attrName>
                                        </p:attrNameLst>
                                      </p:cBhvr>
                                      <p:to>
                                        <p:strVal val="solid"/>
                                      </p:to>
                                    </p:set>
                                    <p:set>
                                      <p:cBhvr>
                                        <p:cTn id="54" dur="500" fill="hold"/>
                                        <p:tgtEl>
                                          <p:spTgt spid="3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58" grpId="0"/>
      <p:bldP spid="59"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9664" y="1080000"/>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66243" y="2210853"/>
            <a:ext cx="44570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① </a:t>
            </a:r>
            <a:r>
              <a:rPr lang="zh-CN" altLang="en-US" sz="3200" b="1" dirty="0">
                <a:solidFill>
                  <a:srgbClr val="0A9496"/>
                </a:solidFill>
                <a:latin typeface="微软雅黑" panose="020B0503020204020204" pitchFamily="34" charset="-122"/>
                <a:ea typeface="微软雅黑" panose="020B0503020204020204" pitchFamily="34" charset="-122"/>
              </a:rPr>
              <a:t>数据冗余，硬件容错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66243" y="3228055"/>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② </a:t>
            </a:r>
            <a:r>
              <a:rPr lang="zh-CN" altLang="en-US" sz="3200" b="1" dirty="0">
                <a:solidFill>
                  <a:srgbClr val="0A9496"/>
                </a:solidFill>
                <a:latin typeface="微软雅黑" panose="020B0503020204020204" pitchFamily="34" charset="-122"/>
                <a:ea typeface="微软雅黑" panose="020B0503020204020204" pitchFamily="34" charset="-122"/>
              </a:rPr>
              <a:t>流式的数据访问</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66241" y="4245256"/>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③ </a:t>
            </a:r>
            <a:r>
              <a:rPr lang="zh-CN" altLang="en-US" sz="3200" b="1" dirty="0">
                <a:solidFill>
                  <a:srgbClr val="0A9496"/>
                </a:solidFill>
                <a:latin typeface="微软雅黑" panose="020B0503020204020204" pitchFamily="34" charset="-122"/>
                <a:ea typeface="微软雅黑" panose="020B0503020204020204" pitchFamily="34" charset="-122"/>
              </a:rPr>
              <a:t>适合存储大文件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2.quanjing.com/2m/monkey011/mar1299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207" y="2131161"/>
            <a:ext cx="4530687" cy="38404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85862" y="2234220"/>
            <a:ext cx="7307580" cy="666115"/>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如何对大数据进行存储与分析呢？</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3996623" y="59072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圆角矩形 2"/>
          <p:cNvSpPr/>
          <p:nvPr/>
        </p:nvSpPr>
        <p:spPr bwMode="auto">
          <a:xfrm>
            <a:off x="900601" y="3660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660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767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797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1069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1069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2064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422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440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836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1344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810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5" name="直接箭头连接符 44"/>
          <p:cNvCxnSpPr/>
          <p:nvPr/>
        </p:nvCxnSpPr>
        <p:spPr bwMode="auto">
          <a:xfrm flipH="1">
            <a:off x="2707891" y="1557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749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3043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879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2366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688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713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
        <p:nvSpPr>
          <p:cNvPr id="48" name="文本框 47"/>
          <p:cNvSpPr txBox="1"/>
          <p:nvPr/>
        </p:nvSpPr>
        <p:spPr>
          <a:xfrm>
            <a:off x="4240663" y="58591"/>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3" y="1080000"/>
            <a:ext cx="44500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适用性和局限性</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86276" y="2634127"/>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适合数据批量读写，吞吐量高</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6276" y="3796907"/>
            <a:ext cx="813181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不适合交互式应用，低延迟很难满足</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231871" y="2398288"/>
            <a:ext cx="1345543" cy="1093253"/>
          </a:xfrm>
          <a:prstGeom prst="rect">
            <a:avLst/>
          </a:prstGeom>
        </p:spPr>
      </p:pic>
      <p:pic>
        <p:nvPicPr>
          <p:cNvPr id="6" name="图片 5"/>
          <p:cNvPicPr>
            <a:picLocks noChangeAspect="1"/>
          </p:cNvPicPr>
          <p:nvPr/>
        </p:nvPicPr>
        <p:blipFill>
          <a:blip r:embed="rId2"/>
          <a:stretch>
            <a:fillRect/>
          </a:stretch>
        </p:blipFill>
        <p:spPr>
          <a:xfrm>
            <a:off x="9641100" y="3651984"/>
            <a:ext cx="1200744" cy="990224"/>
          </a:xfrm>
          <a:prstGeom prst="rect">
            <a:avLst/>
          </a:prstGeom>
        </p:spPr>
      </p:pic>
      <p:sp>
        <p:nvSpPr>
          <p:cNvPr id="7" name="文本框 6"/>
          <p:cNvSpPr txBox="1"/>
          <p:nvPr/>
        </p:nvSpPr>
        <p:spPr>
          <a:xfrm>
            <a:off x="1389307" y="2637160"/>
            <a:ext cx="765683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适合一次写入多次读取，顺序读写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89307" y="3799940"/>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不支持多用户并发写相同文件</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1"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4" y="1080000"/>
            <a:ext cx="50203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原理</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72516" y="3223973"/>
            <a:ext cx="10046970" cy="107632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分而治之，一个大任务分成多个小的子任务（</a:t>
            </a:r>
            <a:r>
              <a:rPr lang="en-US" altLang="zh-CN" sz="3200" b="1" dirty="0">
                <a:solidFill>
                  <a:srgbClr val="0A9496"/>
                </a:solidFill>
                <a:latin typeface="微软雅黑" panose="020B0503020204020204" pitchFamily="34" charset="-122"/>
                <a:ea typeface="微软雅黑" panose="020B0503020204020204" pitchFamily="34" charset="-122"/>
              </a:rPr>
              <a:t>Map</a:t>
            </a:r>
            <a:r>
              <a:rPr lang="zh-CN" altLang="en-US" sz="3200" b="1" dirty="0">
                <a:solidFill>
                  <a:srgbClr val="0A9496"/>
                </a:solidFill>
                <a:latin typeface="微软雅黑" panose="020B0503020204020204" pitchFamily="34" charset="-122"/>
                <a:ea typeface="微软雅黑" panose="020B0503020204020204" pitchFamily="34" charset="-122"/>
              </a:rPr>
              <a:t>），</a:t>
            </a:r>
            <a:endParaRPr lang="en-US" altLang="zh-CN" sz="3200" b="1" dirty="0">
              <a:solidFill>
                <a:srgbClr val="0A9496"/>
              </a:solidFill>
              <a:latin typeface="微软雅黑" panose="020B0503020204020204" pitchFamily="34" charset="-122"/>
              <a:ea typeface="微软雅黑" panose="020B0503020204020204" pitchFamily="34" charset="-122"/>
            </a:endParaRPr>
          </a:p>
          <a:p>
            <a:pPr algn="ctr"/>
            <a:r>
              <a:rPr lang="zh-CN" altLang="en-US" sz="3200" b="1" dirty="0">
                <a:solidFill>
                  <a:srgbClr val="0A9496"/>
                </a:solidFill>
                <a:latin typeface="微软雅黑" panose="020B0503020204020204" pitchFamily="34" charset="-122"/>
                <a:ea typeface="微软雅黑" panose="020B0503020204020204" pitchFamily="34" charset="-122"/>
              </a:rPr>
              <a:t>并行执行后，合并结果（</a:t>
            </a:r>
            <a:r>
              <a:rPr lang="en-US" altLang="zh-CN" sz="3200" b="1" dirty="0">
                <a:solidFill>
                  <a:srgbClr val="0A9496"/>
                </a:solidFill>
                <a:latin typeface="微软雅黑" panose="020B0503020204020204" pitchFamily="34" charset="-122"/>
                <a:ea typeface="微软雅黑" panose="020B0503020204020204" pitchFamily="34" charset="-122"/>
              </a:rPr>
              <a:t>Reduce</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7111" y="2880001"/>
            <a:ext cx="10177780" cy="583565"/>
          </a:xfrm>
          <a:prstGeom prst="rect">
            <a:avLst/>
          </a:prstGeom>
          <a:noFill/>
        </p:spPr>
        <p:txBody>
          <a:bodyPr wrap="none" rtlCol="0">
            <a:spAutoFit/>
          </a:bodyPr>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100GB </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网站访问日志文件，找出访问次数最多的</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183515" y="5700395"/>
            <a:ext cx="29343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51013" y="4981202"/>
            <a:ext cx="2540" cy="71945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744249" y="620440"/>
            <a:ext cx="1813353" cy="4575077"/>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39489" y="4445707"/>
            <a:ext cx="1143000" cy="1143000"/>
          </a:xfrm>
          <a:prstGeom prst="rect">
            <a:avLst/>
          </a:prstGeom>
        </p:spPr>
      </p:pic>
      <p:grpSp>
        <p:nvGrpSpPr>
          <p:cNvPr id="16" name="组合 15"/>
          <p:cNvGrpSpPr/>
          <p:nvPr/>
        </p:nvGrpSpPr>
        <p:grpSpPr>
          <a:xfrm>
            <a:off x="5580049"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58004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580049" y="2689580"/>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80049"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580049"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63" presetClass="path" presetSubtype="0" accel="50000" decel="50000" fill="hold" nodeType="afterEffect">
                                  <p:stCondLst>
                                    <p:cond delay="500"/>
                                  </p:stCondLst>
                                  <p:childTnLst>
                                    <p:animMotion origin="layout" path="M 3.61111E-6 -2.46914E-6 L 0.34583 0.00062 " pathEditMode="relative" rAng="0" ptsTypes="AA">
                                      <p:cBhvr>
                                        <p:cTn id="39" dur="1000" fill="hold"/>
                                        <p:tgtEl>
                                          <p:spTgt spid="16"/>
                                        </p:tgtEl>
                                        <p:attrNameLst>
                                          <p:attrName>ppt_x</p:attrName>
                                          <p:attrName>ppt_y</p:attrName>
                                        </p:attrNameLst>
                                      </p:cBhvr>
                                      <p:rCtr x="17292" y="31"/>
                                    </p:animMotion>
                                  </p:childTnLst>
                                </p:cTn>
                              </p:par>
                              <p:par>
                                <p:cTn id="40" presetID="63" presetClass="path" presetSubtype="0" accel="50000" decel="50000" fill="hold" nodeType="withEffect">
                                  <p:stCondLst>
                                    <p:cond delay="500"/>
                                  </p:stCondLst>
                                  <p:childTnLst>
                                    <p:animMotion origin="layout" path="M 3.61111E-6 -2.46914E-6 L 0.1717 0.00278 " pathEditMode="relative" rAng="0" ptsTypes="AA">
                                      <p:cBhvr>
                                        <p:cTn id="41" dur="1000" fill="hold"/>
                                        <p:tgtEl>
                                          <p:spTgt spid="17"/>
                                        </p:tgtEl>
                                        <p:attrNameLst>
                                          <p:attrName>ppt_x</p:attrName>
                                          <p:attrName>ppt_y</p:attrName>
                                        </p:attrNameLst>
                                      </p:cBhvr>
                                      <p:rCtr x="8576" y="123"/>
                                    </p:animMotion>
                                  </p:childTnLst>
                                </p:cTn>
                              </p:par>
                              <p:par>
                                <p:cTn id="42" presetID="35" presetClass="path" presetSubtype="0" accel="50000" decel="50000" fill="hold" nodeType="withEffect">
                                  <p:stCondLst>
                                    <p:cond delay="500"/>
                                  </p:stCondLst>
                                  <p:childTnLst>
                                    <p:animMotion origin="layout" path="M 3.61111E-6 -2.46914E-6 L -0.17882 0.00062 " pathEditMode="relative" rAng="0" ptsTypes="AA">
                                      <p:cBhvr>
                                        <p:cTn id="43" dur="1000" fill="hold"/>
                                        <p:tgtEl>
                                          <p:spTgt spid="23"/>
                                        </p:tgtEl>
                                        <p:attrNameLst>
                                          <p:attrName>ppt_x</p:attrName>
                                          <p:attrName>ppt_y</p:attrName>
                                        </p:attrNameLst>
                                      </p:cBhvr>
                                      <p:rCtr x="-8941" y="31"/>
                                    </p:animMotion>
                                  </p:childTnLst>
                                </p:cTn>
                              </p:par>
                              <p:par>
                                <p:cTn id="44" presetID="35" presetClass="path" presetSubtype="0" accel="50000" decel="50000" fill="hold" nodeType="withEffect">
                                  <p:stCondLst>
                                    <p:cond delay="500"/>
                                  </p:stCondLst>
                                  <p:childTnLst>
                                    <p:animMotion origin="layout" path="M 3.61111E-6 -2.46914E-6 L -0.35174 0.00062 " pathEditMode="relative" rAng="0" ptsTypes="AA">
                                      <p:cBhvr>
                                        <p:cTn id="45" dur="1000" fill="hold"/>
                                        <p:tgtEl>
                                          <p:spTgt spid="26"/>
                                        </p:tgtEl>
                                        <p:attrNameLst>
                                          <p:attrName>ppt_x</p:attrName>
                                          <p:attrName>ppt_y</p:attrName>
                                        </p:attrNameLst>
                                      </p:cBhvr>
                                      <p:rCtr x="-17587"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13995" y="5723255"/>
            <a:ext cx="286512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970" y="5699760"/>
            <a:ext cx="207454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698355" y="5699760"/>
            <a:ext cx="19945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rPr>
              <a:t>output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46568" y="4981202"/>
            <a:ext cx="6985"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385604"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H="1" flipV="1">
            <a:off x="10684497" y="4373559"/>
            <a:ext cx="11430" cy="13265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2985804" y="574963"/>
            <a:ext cx="3069385" cy="457507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66295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563778"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1081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80816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993035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7263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46822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57345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81784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940035"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5407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58551"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662958"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08169"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9303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27708" y="1698998"/>
            <a:ext cx="87376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3599393" y="1695486"/>
            <a:ext cx="852805"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5680246" y="1705161"/>
            <a:ext cx="85344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1887" y="435608"/>
            <a:ext cx="3196590" cy="1732915"/>
          </a:xfrm>
          <a:prstGeom prst="rect">
            <a:avLst/>
          </a:prstGeom>
          <a:noFill/>
        </p:spPr>
        <p:txBody>
          <a:bodyPr wrap="none" rtlCol="0">
            <a:spAutoFit/>
          </a:bodyPr>
          <a:lstStyle/>
          <a:p>
            <a:r>
              <a:rPr lang="en-US" altLang="zh-CN" sz="10665" b="1" dirty="0">
                <a:solidFill>
                  <a:srgbClr val="0A9496"/>
                </a:solidFill>
                <a:latin typeface="微软雅黑" panose="020B0503020204020204" pitchFamily="34" charset="-122"/>
                <a:ea typeface="微软雅黑" panose="020B0503020204020204" pitchFamily="34" charset="-122"/>
              </a:rPr>
              <a:t>… …</a:t>
            </a:r>
            <a:endParaRPr lang="en-US" altLang="zh-CN" sz="106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4" presetClass="path" presetSubtype="0" accel="50000" decel="50000" fill="hold" grpId="1" nodeType="withEffect">
                                  <p:stCondLst>
                                    <p:cond delay="0"/>
                                  </p:stCondLst>
                                  <p:childTnLst>
                                    <p:animMotion origin="layout" path="M -3.88889E-6 1.85185E-6 L -3.88889E-6 -0.25 " pathEditMode="relative" rAng="0" ptsTypes="AA">
                                      <p:cBhvr>
                                        <p:cTn id="15" dur="1000" fill="hold"/>
                                        <p:tgtEl>
                                          <p:spTgt spid="30"/>
                                        </p:tgtEl>
                                        <p:attrNameLst>
                                          <p:attrName>ppt_x</p:attrName>
                                          <p:attrName>ppt_y</p:attrName>
                                        </p:attrNameLst>
                                      </p:cBhvr>
                                      <p:rCtr x="0" y="-12500"/>
                                    </p:animMotion>
                                  </p:childTnLst>
                                </p:cTn>
                              </p:par>
                              <p:par>
                                <p:cTn id="16" presetID="64" presetClass="path" presetSubtype="0" accel="50000" decel="50000" fill="hold" grpId="1" nodeType="withEffect">
                                  <p:stCondLst>
                                    <p:cond delay="0"/>
                                  </p:stCondLst>
                                  <p:childTnLst>
                                    <p:animMotion origin="layout" path="M 3.61111E-6 1.85185E-6 L -0.17761 -0.24722 " pathEditMode="relative" rAng="0" ptsTypes="AA">
                                      <p:cBhvr>
                                        <p:cTn id="17" dur="1000" fill="hold"/>
                                        <p:tgtEl>
                                          <p:spTgt spid="29"/>
                                        </p:tgtEl>
                                        <p:attrNameLst>
                                          <p:attrName>ppt_x</p:attrName>
                                          <p:attrName>ppt_y</p:attrName>
                                        </p:attrNameLst>
                                      </p:cBhvr>
                                      <p:rCtr x="-8889" y="-12377"/>
                                    </p:animMotion>
                                  </p:childTnLst>
                                  <p:subTnLst>
                                    <p:set>
                                      <p:cBhvr override="childStyle">
                                        <p:cTn dur="1" fill="hold" display="0" masterRel="sameClick" afterEffect="1">
                                          <p:stCondLst>
                                            <p:cond evt="end" delay="0">
                                              <p:tn val="16"/>
                                            </p:cond>
                                          </p:stCondLst>
                                        </p:cTn>
                                        <p:tgtEl>
                                          <p:spTgt spid="29"/>
                                        </p:tgtEl>
                                        <p:attrNameLst>
                                          <p:attrName>style.visibility</p:attrName>
                                        </p:attrNameLst>
                                      </p:cBhvr>
                                      <p:to>
                                        <p:strVal val="hidden"/>
                                      </p:to>
                                    </p:set>
                                  </p:subTnLst>
                                </p:cTn>
                              </p:par>
                              <p:par>
                                <p:cTn id="18" presetID="64" presetClass="path" presetSubtype="0" accel="50000" decel="50000" fill="hold" grpId="1" nodeType="withEffect">
                                  <p:stCondLst>
                                    <p:cond delay="0"/>
                                  </p:stCondLst>
                                  <p:childTnLst>
                                    <p:animMotion origin="layout" path="M 5E-6 1.85185E-6 L -0.34983 -0.25124 " pathEditMode="relative" rAng="0" ptsTypes="AA">
                                      <p:cBhvr>
                                        <p:cTn id="19" dur="1000" fill="hold"/>
                                        <p:tgtEl>
                                          <p:spTgt spid="2"/>
                                        </p:tgtEl>
                                        <p:attrNameLst>
                                          <p:attrName>ppt_x</p:attrName>
                                          <p:attrName>ppt_y</p:attrName>
                                        </p:attrNameLst>
                                      </p:cBhvr>
                                      <p:rCtr x="-17500" y="-12562"/>
                                    </p:animMotion>
                                  </p:childTnLst>
                                  <p:subTnLst>
                                    <p:set>
                                      <p:cBhvr override="childStyle">
                                        <p:cTn dur="1" fill="hold" display="0" masterRel="sameClick" afterEffect="1">
                                          <p:stCondLst>
                                            <p:cond evt="end" delay="0">
                                              <p:tn val="18"/>
                                            </p:cond>
                                          </p:stCondLst>
                                        </p:cTn>
                                        <p:tgtEl>
                                          <p:spTgt spid="2"/>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64" presetClass="path" presetSubtype="0" accel="50000" decel="50000" fill="hold" grpId="1" nodeType="withEffect">
                                  <p:stCondLst>
                                    <p:cond delay="0"/>
                                  </p:stCondLst>
                                  <p:childTnLst>
                                    <p:animMotion origin="layout" path="M 3.33333E-6 1.85185E-6 L -0.52431 -0.24722 " pathEditMode="relative" rAng="0" ptsTypes="AA">
                                      <p:cBhvr>
                                        <p:cTn id="24" dur="1000" fill="hold"/>
                                        <p:tgtEl>
                                          <p:spTgt spid="32"/>
                                        </p:tgtEl>
                                        <p:attrNameLst>
                                          <p:attrName>ppt_x</p:attrName>
                                          <p:attrName>ppt_y</p:attrName>
                                        </p:attrNameLst>
                                      </p:cBhvr>
                                      <p:rCtr x="-26215" y="-12377"/>
                                    </p:animMotion>
                                  </p:childTnLst>
                                  <p:subTnLst>
                                    <p:set>
                                      <p:cBhvr override="childStyle">
                                        <p:cTn dur="1" fill="hold" display="0" masterRel="sameClick" afterEffect="1">
                                          <p:stCondLst>
                                            <p:cond evt="end" delay="0">
                                              <p:tn val="23"/>
                                            </p:cond>
                                          </p:stCondLst>
                                        </p:cTn>
                                        <p:tgtEl>
                                          <p:spTgt spid="32"/>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64" presetClass="path" presetSubtype="0" accel="50000" decel="50000" fill="hold" grpId="1" nodeType="withEffect">
                                  <p:stCondLst>
                                    <p:cond delay="0"/>
                                  </p:stCondLst>
                                  <p:childTnLst>
                                    <p:animMotion origin="layout" path="M 1.38889E-6 1.85185E-6 L -0.69827 -0.25 " pathEditMode="relative" rAng="0" ptsTypes="AA">
                                      <p:cBhvr>
                                        <p:cTn id="29" dur="1000" fill="hold"/>
                                        <p:tgtEl>
                                          <p:spTgt spid="33"/>
                                        </p:tgtEl>
                                        <p:attrNameLst>
                                          <p:attrName>ppt_x</p:attrName>
                                          <p:attrName>ppt_y</p:attrName>
                                        </p:attrNameLst>
                                      </p:cBhvr>
                                      <p:rCtr x="-34913" y="-12500"/>
                                    </p:animMotion>
                                  </p:childTnLst>
                                  <p:subTnLst>
                                    <p:set>
                                      <p:cBhvr override="childStyle">
                                        <p:cTn dur="1" fill="hold" display="0" masterRel="sameClick" afterEffect="1">
                                          <p:stCondLst>
                                            <p:cond evt="end" delay="0">
                                              <p:tn val="28"/>
                                            </p:cond>
                                          </p:stCondLst>
                                        </p:cTn>
                                        <p:tgtEl>
                                          <p:spTgt spid="33"/>
                                        </p:tgtEl>
                                        <p:attrNameLst>
                                          <p:attrName>style.visibility</p:attrName>
                                        </p:attrNameLst>
                                      </p:cBhvr>
                                      <p:to>
                                        <p:strVal val="hidden"/>
                                      </p:to>
                                    </p:set>
                                  </p:sub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64" presetClass="path" presetSubtype="0" accel="50000" decel="50000" fill="hold" grpId="1" nodeType="withEffect">
                                  <p:stCondLst>
                                    <p:cond delay="0"/>
                                  </p:stCondLst>
                                  <p:childTnLst>
                                    <p:animMotion origin="layout" path="M -8.33333E-7 -2.71605E-6 L -8.33333E-7 -0.25 " pathEditMode="relative" rAng="0" ptsTypes="AA">
                                      <p:cBhvr>
                                        <p:cTn id="45" dur="1000" fill="hold"/>
                                        <p:tgtEl>
                                          <p:spTgt spid="41"/>
                                        </p:tgtEl>
                                        <p:attrNameLst>
                                          <p:attrName>ppt_x</p:attrName>
                                          <p:attrName>ppt_y</p:attrName>
                                        </p:attrNameLst>
                                      </p:cBhvr>
                                      <p:rCtr x="0" y="-12500"/>
                                    </p:animMotion>
                                  </p:childTnLst>
                                </p:cTn>
                              </p:par>
                              <p:par>
                                <p:cTn id="46" presetID="64" presetClass="path" presetSubtype="0" accel="50000" decel="50000" fill="hold" grpId="1" nodeType="withEffect">
                                  <p:stCondLst>
                                    <p:cond delay="0"/>
                                  </p:stCondLst>
                                  <p:childTnLst>
                                    <p:animMotion origin="layout" path="M -1.38889E-6 -2.71605E-6 L 0.17205 -0.25154 " pathEditMode="relative" rAng="0" ptsTypes="AA">
                                      <p:cBhvr>
                                        <p:cTn id="47" dur="1000" fill="hold"/>
                                        <p:tgtEl>
                                          <p:spTgt spid="40"/>
                                        </p:tgtEl>
                                        <p:attrNameLst>
                                          <p:attrName>ppt_x</p:attrName>
                                          <p:attrName>ppt_y</p:attrName>
                                        </p:attrNameLst>
                                      </p:cBhvr>
                                      <p:rCtr x="8594" y="-12593"/>
                                    </p:animMotion>
                                  </p:childTnLst>
                                  <p:subTnLst>
                                    <p:set>
                                      <p:cBhvr override="childStyle">
                                        <p:cTn dur="1" fill="hold" display="0" masterRel="sameClick" afterEffect="1">
                                          <p:stCondLst>
                                            <p:cond evt="end" delay="0">
                                              <p:tn val="46"/>
                                            </p:cond>
                                          </p:stCondLst>
                                        </p:cTn>
                                        <p:tgtEl>
                                          <p:spTgt spid="40"/>
                                        </p:tgtEl>
                                        <p:attrNameLst>
                                          <p:attrName>style.visibility</p:attrName>
                                        </p:attrNameLst>
                                      </p:cBhvr>
                                      <p:to>
                                        <p:strVal val="hidden"/>
                                      </p:to>
                                    </p:set>
                                  </p:subTnLst>
                                </p:cTn>
                              </p:par>
                              <p:par>
                                <p:cTn id="48" presetID="64" presetClass="path" presetSubtype="0" accel="50000" decel="50000" fill="hold" grpId="1" nodeType="withEffect">
                                  <p:stCondLst>
                                    <p:cond delay="0"/>
                                  </p:stCondLst>
                                  <p:childTnLst>
                                    <p:animMotion origin="layout" path="M -3.05556E-6 -2.71605E-6 L -0.17135 -0.24043 " pathEditMode="relative" rAng="0" ptsTypes="AA">
                                      <p:cBhvr>
                                        <p:cTn id="49" dur="1000" fill="hold"/>
                                        <p:tgtEl>
                                          <p:spTgt spid="39"/>
                                        </p:tgtEl>
                                        <p:attrNameLst>
                                          <p:attrName>ppt_x</p:attrName>
                                          <p:attrName>ppt_y</p:attrName>
                                        </p:attrNameLst>
                                      </p:cBhvr>
                                      <p:rCtr x="-8576" y="-12037"/>
                                    </p:animMotion>
                                  </p:childTnLst>
                                  <p:subTnLst>
                                    <p:set>
                                      <p:cBhvr override="childStyle">
                                        <p:cTn dur="1" fill="hold" display="0" masterRel="sameClick" afterEffect="1">
                                          <p:stCondLst>
                                            <p:cond evt="end" delay="0">
                                              <p:tn val="48"/>
                                            </p:cond>
                                          </p:stCondLst>
                                        </p:cTn>
                                        <p:tgtEl>
                                          <p:spTgt spid="39"/>
                                        </p:tgtEl>
                                        <p:attrNameLst>
                                          <p:attrName>style.visibility</p:attrName>
                                        </p:attrNameLst>
                                      </p:cBhvr>
                                      <p:to>
                                        <p:strVal val="hidden"/>
                                      </p:to>
                                    </p:set>
                                  </p:sub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accel="50000" decel="50000" fill="hold" grpId="1" nodeType="withEffect">
                                  <p:stCondLst>
                                    <p:cond delay="0"/>
                                  </p:stCondLst>
                                  <p:childTnLst>
                                    <p:animMotion origin="layout" path="M -1.11111E-6 -2.71605E-6 L -0.34878 -0.24598 " pathEditMode="relative" rAng="0" ptsTypes="AA">
                                      <p:cBhvr>
                                        <p:cTn id="54" dur="1000" fill="hold"/>
                                        <p:tgtEl>
                                          <p:spTgt spid="42"/>
                                        </p:tgtEl>
                                        <p:attrNameLst>
                                          <p:attrName>ppt_x</p:attrName>
                                          <p:attrName>ppt_y</p:attrName>
                                        </p:attrNameLst>
                                      </p:cBhvr>
                                      <p:rCtr x="-17448" y="-12315"/>
                                    </p:animMotion>
                                  </p:childTnLst>
                                  <p:subTnLst>
                                    <p:set>
                                      <p:cBhvr override="childStyle">
                                        <p:cTn dur="1" fill="hold" display="0" masterRel="sameClick" afterEffect="1">
                                          <p:stCondLst>
                                            <p:cond evt="end" delay="0">
                                              <p:tn val="53"/>
                                            </p:cond>
                                          </p:stCondLst>
                                        </p:cTn>
                                        <p:tgtEl>
                                          <p:spTgt spid="42"/>
                                        </p:tgtEl>
                                        <p:attrNameLst>
                                          <p:attrName>style.visibility</p:attrName>
                                        </p:attrNameLst>
                                      </p:cBhvr>
                                      <p:to>
                                        <p:strVal val="hidden"/>
                                      </p:to>
                                    </p:set>
                                  </p:sub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64" presetClass="path" presetSubtype="0" accel="50000" decel="50000" fill="hold" grpId="1" nodeType="withEffect">
                                  <p:stCondLst>
                                    <p:cond delay="0"/>
                                  </p:stCondLst>
                                  <p:childTnLst>
                                    <p:animMotion origin="layout" path="M -3.05556E-6 -2.71605E-6 L -0.52135 -0.24321 " pathEditMode="relative" rAng="0" ptsTypes="AA">
                                      <p:cBhvr>
                                        <p:cTn id="59" dur="1000" fill="hold"/>
                                        <p:tgtEl>
                                          <p:spTgt spid="43"/>
                                        </p:tgtEl>
                                        <p:attrNameLst>
                                          <p:attrName>ppt_x</p:attrName>
                                          <p:attrName>ppt_y</p:attrName>
                                        </p:attrNameLst>
                                      </p:cBhvr>
                                      <p:rCtr x="-26076" y="-12160"/>
                                    </p:animMotion>
                                  </p:childTnLst>
                                  <p:subTnLst>
                                    <p:set>
                                      <p:cBhvr override="childStyle">
                                        <p:cTn dur="1" fill="hold" display="0" masterRel="sameClick" afterEffect="1">
                                          <p:stCondLst>
                                            <p:cond evt="end" delay="0">
                                              <p:tn val="58"/>
                                            </p:cond>
                                          </p:stCondLst>
                                        </p:cTn>
                                        <p:tgtEl>
                                          <p:spTgt spid="43"/>
                                        </p:tgtEl>
                                        <p:attrNameLst>
                                          <p:attrName>style.visibility</p:attrName>
                                        </p:attrNameLst>
                                      </p:cBhvr>
                                      <p:to>
                                        <p:strVal val="hidden"/>
                                      </p:to>
                                    </p:set>
                                  </p:sub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64" presetClass="path" presetSubtype="0" accel="50000" decel="50000" fill="hold" grpId="1" nodeType="withEffect">
                                  <p:stCondLst>
                                    <p:cond delay="0"/>
                                  </p:stCondLst>
                                  <p:childTnLst>
                                    <p:animMotion origin="layout" path="M 5E-6 1.85185E-6 L 5E-6 -0.25 " pathEditMode="relative" rAng="0" ptsTypes="AA">
                                      <p:cBhvr>
                                        <p:cTn id="75" dur="1000" fill="hold"/>
                                        <p:tgtEl>
                                          <p:spTgt spid="51"/>
                                        </p:tgtEl>
                                        <p:attrNameLst>
                                          <p:attrName>ppt_x</p:attrName>
                                          <p:attrName>ppt_y</p:attrName>
                                        </p:attrNameLst>
                                      </p:cBhvr>
                                      <p:rCtr x="0" y="-12500"/>
                                    </p:animMotion>
                                  </p:childTnLst>
                                </p:cTn>
                              </p:par>
                              <p:par>
                                <p:cTn id="76" presetID="64" presetClass="path" presetSubtype="0" accel="50000" decel="50000" fill="hold" grpId="1" nodeType="withEffect">
                                  <p:stCondLst>
                                    <p:cond delay="0"/>
                                  </p:stCondLst>
                                  <p:childTnLst>
                                    <p:animMotion origin="layout" path="M -3.33333E-6 1.85185E-6 L 0.34566 -0.24445 " pathEditMode="relative" rAng="0" ptsTypes="AA">
                                      <p:cBhvr>
                                        <p:cTn id="77" dur="1000" fill="hold"/>
                                        <p:tgtEl>
                                          <p:spTgt spid="50"/>
                                        </p:tgtEl>
                                        <p:attrNameLst>
                                          <p:attrName>ppt_x</p:attrName>
                                          <p:attrName>ppt_y</p:attrName>
                                        </p:attrNameLst>
                                      </p:cBhvr>
                                      <p:rCtr x="17274" y="-12222"/>
                                    </p:animMotion>
                                  </p:childTnLst>
                                  <p:subTnLst>
                                    <p:set>
                                      <p:cBhvr override="childStyle">
                                        <p:cTn dur="1" fill="hold" display="0" masterRel="sameClick" afterEffect="1">
                                          <p:stCondLst>
                                            <p:cond evt="end" delay="0">
                                              <p:tn val="76"/>
                                            </p:cond>
                                          </p:stCondLst>
                                        </p:cTn>
                                        <p:tgtEl>
                                          <p:spTgt spid="50"/>
                                        </p:tgtEl>
                                        <p:attrNameLst>
                                          <p:attrName>style.visibility</p:attrName>
                                        </p:attrNameLst>
                                      </p:cBhvr>
                                      <p:to>
                                        <p:strVal val="hidden"/>
                                      </p:to>
                                    </p:set>
                                  </p:subTnLst>
                                </p:cTn>
                              </p:par>
                              <p:par>
                                <p:cTn id="78" presetID="64" presetClass="path" presetSubtype="0" accel="50000" decel="50000" fill="hold" grpId="1" nodeType="withEffect">
                                  <p:stCondLst>
                                    <p:cond delay="0"/>
                                  </p:stCondLst>
                                  <p:childTnLst>
                                    <p:animMotion origin="layout" path="M 3.33333E-6 1.85185E-6 L 0.17187 -0.24167 " pathEditMode="relative" rAng="0" ptsTypes="AA">
                                      <p:cBhvr>
                                        <p:cTn id="79" dur="1000" fill="hold"/>
                                        <p:tgtEl>
                                          <p:spTgt spid="49"/>
                                        </p:tgtEl>
                                        <p:attrNameLst>
                                          <p:attrName>ppt_x</p:attrName>
                                          <p:attrName>ppt_y</p:attrName>
                                        </p:attrNameLst>
                                      </p:cBhvr>
                                      <p:rCtr x="8594" y="-12099"/>
                                    </p:animMotion>
                                  </p:childTnLst>
                                  <p:subTnLst>
                                    <p:set>
                                      <p:cBhvr override="childStyle">
                                        <p:cTn dur="1" fill="hold" display="0" masterRel="sameClick" afterEffect="1">
                                          <p:stCondLst>
                                            <p:cond evt="end" delay="0">
                                              <p:tn val="78"/>
                                            </p:cond>
                                          </p:stCondLst>
                                        </p:cTn>
                                        <p:tgtEl>
                                          <p:spTgt spid="49"/>
                                        </p:tgtEl>
                                        <p:attrNameLst>
                                          <p:attrName>style.visibility</p:attrName>
                                        </p:attrNameLst>
                                      </p:cBhvr>
                                      <p:to>
                                        <p:strVal val="hidden"/>
                                      </p:to>
                                    </p:set>
                                  </p:sub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64" presetClass="path" presetSubtype="0" accel="50000" decel="50000" fill="hold" grpId="1" nodeType="withEffect">
                                  <p:stCondLst>
                                    <p:cond delay="0"/>
                                  </p:stCondLst>
                                  <p:childTnLst>
                                    <p:animMotion origin="layout" path="M 3.33333E-6 1.85185E-6 L -0.1783 -0.24445 " pathEditMode="relative" rAng="0" ptsTypes="AA">
                                      <p:cBhvr>
                                        <p:cTn id="84" dur="1000" fill="hold"/>
                                        <p:tgtEl>
                                          <p:spTgt spid="52"/>
                                        </p:tgtEl>
                                        <p:attrNameLst>
                                          <p:attrName>ppt_x</p:attrName>
                                          <p:attrName>ppt_y</p:attrName>
                                        </p:attrNameLst>
                                      </p:cBhvr>
                                      <p:rCtr x="-8924" y="-12222"/>
                                    </p:animMotion>
                                  </p:childTnLst>
                                  <p:subTnLst>
                                    <p:set>
                                      <p:cBhvr override="childStyle">
                                        <p:cTn dur="1" fill="hold" display="0" masterRel="sameClick" afterEffect="1">
                                          <p:stCondLst>
                                            <p:cond evt="end" delay="0">
                                              <p:tn val="83"/>
                                            </p:cond>
                                          </p:stCondLst>
                                        </p:cTn>
                                        <p:tgtEl>
                                          <p:spTgt spid="52"/>
                                        </p:tgtEl>
                                        <p:attrNameLst>
                                          <p:attrName>style.visibility</p:attrName>
                                        </p:attrNameLst>
                                      </p:cBhvr>
                                      <p:to>
                                        <p:strVal val="hidden"/>
                                      </p:to>
                                    </p:set>
                                  </p:sub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64" presetClass="path" presetSubtype="0" accel="50000" decel="50000" fill="hold" grpId="1" nodeType="withEffect">
                                  <p:stCondLst>
                                    <p:cond delay="0"/>
                                  </p:stCondLst>
                                  <p:childTnLst>
                                    <p:animMotion origin="layout" path="M 1.38889E-6 1.85185E-6 L -0.35226 -0.24445 " pathEditMode="relative" rAng="0" ptsTypes="AA">
                                      <p:cBhvr>
                                        <p:cTn id="89" dur="1000" fill="hold"/>
                                        <p:tgtEl>
                                          <p:spTgt spid="53"/>
                                        </p:tgtEl>
                                        <p:attrNameLst>
                                          <p:attrName>ppt_x</p:attrName>
                                          <p:attrName>ppt_y</p:attrName>
                                        </p:attrNameLst>
                                      </p:cBhvr>
                                      <p:rCtr x="-17622" y="-12222"/>
                                    </p:animMotion>
                                  </p:childTnLst>
                                  <p:subTnLst>
                                    <p:set>
                                      <p:cBhvr override="childStyle">
                                        <p:cTn dur="1" fill="hold" display="0" masterRel="sameClick" afterEffect="1">
                                          <p:stCondLst>
                                            <p:cond evt="end" delay="0">
                                              <p:tn val="88"/>
                                            </p:cond>
                                          </p:stCondLst>
                                        </p:cTn>
                                        <p:tgtEl>
                                          <p:spTgt spid="53"/>
                                        </p:tgtEl>
                                        <p:attrNameLst>
                                          <p:attrName>style.visibility</p:attrName>
                                        </p:attrNameLst>
                                      </p:cBhvr>
                                      <p:to>
                                        <p:strVal val="hidden"/>
                                      </p:to>
                                    </p:set>
                                  </p:sub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3000"/>
                            </p:stCondLst>
                            <p:childTnLst>
                              <p:par>
                                <p:cTn id="95" presetID="22" presetClass="entr" presetSubtype="8" repeatCount="indefinite" fill="hold" nodeType="afterEffect">
                                  <p:stCondLst>
                                    <p:cond delay="500"/>
                                  </p:stCondLst>
                                  <p:childTnLst>
                                    <p:set>
                                      <p:cBhvr>
                                        <p:cTn id="96" dur="1" fill="hold">
                                          <p:stCondLst>
                                            <p:cond delay="0"/>
                                          </p:stCondLst>
                                        </p:cTn>
                                        <p:tgtEl>
                                          <p:spTgt spid="4">
                                            <p:txEl>
                                              <p:pRg st="0" end="0"/>
                                            </p:txEl>
                                          </p:spTgt>
                                        </p:tgtEl>
                                        <p:attrNameLst>
                                          <p:attrName>style.visibility</p:attrName>
                                        </p:attrNameLst>
                                      </p:cBhvr>
                                      <p:to>
                                        <p:strVal val="visible"/>
                                      </p:to>
                                    </p:set>
                                    <p:animEffect transition="in" filter="wipe(left)">
                                      <p:cBhvr>
                                        <p:cTn id="9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9" grpId="0"/>
      <p:bldP spid="29" grpId="1"/>
      <p:bldP spid="30" grpId="0"/>
      <p:bldP spid="30" grpId="1"/>
      <p:bldP spid="32" grpId="0"/>
      <p:bldP spid="32" grpId="1"/>
      <p:bldP spid="33" grpId="0"/>
      <p:bldP spid="33" grpId="1"/>
      <p:bldP spid="39" grpId="0"/>
      <p:bldP spid="39" grpId="1"/>
      <p:bldP spid="40" grpId="0"/>
      <p:bldP spid="40" grpId="1"/>
      <p:bldP spid="41" grpId="0"/>
      <p:bldP spid="41" grpId="1"/>
      <p:bldP spid="42" grpId="0"/>
      <p:bldP spid="42" grpId="1"/>
      <p:bldP spid="43" grpId="0"/>
      <p:bldP spid="43" grpId="1"/>
      <p:bldP spid="49" grpId="0"/>
      <p:bldP spid="49" grpId="1"/>
      <p:bldP spid="50" grpId="0"/>
      <p:bldP spid="50" grpId="1"/>
      <p:bldP spid="51" grpId="0"/>
      <p:bldP spid="51" grpId="1"/>
      <p:bldP spid="52" grpId="0"/>
      <p:bldP spid="52" grpId="1"/>
      <p:bldP spid="53" grpId="0"/>
      <p:bldP spid="53" grpId="1"/>
      <p:bldP spid="3" grpId="0"/>
      <p:bldP spid="54"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65430" y="5723255"/>
            <a:ext cx="279654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553" y="4981202"/>
            <a:ext cx="10160"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5051892" y="1980753"/>
            <a:ext cx="2036017" cy="3522540"/>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圆角矩形 75"/>
          <p:cNvSpPr/>
          <p:nvPr/>
        </p:nvSpPr>
        <p:spPr bwMode="auto">
          <a:xfrm>
            <a:off x="6649853"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heel(1)">
                                      <p:cBhvr>
                                        <p:cTn id="7" dur="10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bwMode="auto">
          <a:xfrm>
            <a:off x="1220527" y="1269945"/>
            <a:ext cx="4063845" cy="4601881"/>
          </a:xfrm>
          <a:prstGeom prst="roundRect">
            <a:avLst>
              <a:gd name="adj" fmla="val 7549"/>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defTabSz="608965" fontAlgn="base">
              <a:spcBef>
                <a:spcPct val="0"/>
              </a:spcBef>
              <a:spcAft>
                <a:spcPct val="0"/>
              </a:spcAft>
            </a:pPr>
            <a:r>
              <a:rPr lang="zh-CN" altLang="en-US" sz="4265" b="1" dirty="0">
                <a:solidFill>
                  <a:srgbClr val="0A9496"/>
                </a:solidFill>
                <a:latin typeface="微软雅黑" panose="020B0503020204020204" pitchFamily="34" charset="-122"/>
                <a:ea typeface="微软雅黑" panose="020B0503020204020204" pitchFamily="34" charset="-122"/>
              </a:rPr>
              <a:t>系统瓶颈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489111" y="2476077"/>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存储容量</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2489111" y="3472169"/>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读写速度</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3" name="Text Placeholder 3"/>
          <p:cNvSpPr txBox="1"/>
          <p:nvPr/>
        </p:nvSpPr>
        <p:spPr>
          <a:xfrm>
            <a:off x="2485979" y="4468261"/>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计算效率</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5" name="Freeform 48"/>
          <p:cNvSpPr>
            <a:spLocks noChangeAspect="1" noEditPoints="1"/>
          </p:cNvSpPr>
          <p:nvPr/>
        </p:nvSpPr>
        <p:spPr bwMode="auto">
          <a:xfrm>
            <a:off x="1649660"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6" name="Freeform 48"/>
          <p:cNvSpPr>
            <a:spLocks noChangeAspect="1" noEditPoints="1"/>
          </p:cNvSpPr>
          <p:nvPr/>
        </p:nvSpPr>
        <p:spPr bwMode="auto">
          <a:xfrm>
            <a:off x="1649660"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7" name="Freeform 48"/>
          <p:cNvSpPr>
            <a:spLocks noChangeAspect="1" noEditPoints="1"/>
          </p:cNvSpPr>
          <p:nvPr/>
        </p:nvSpPr>
        <p:spPr bwMode="auto">
          <a:xfrm>
            <a:off x="1649660"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07028" y="4890762"/>
            <a:ext cx="76962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a:t>
            </a:r>
            <a:endParaRPr lang="en-US" altLang="zh-CN" sz="4800" b="1" dirty="0">
              <a:solidFill>
                <a:srgbClr val="0A9496"/>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6824914" y="1269945"/>
            <a:ext cx="4063845" cy="4601881"/>
          </a:xfrm>
          <a:prstGeom prst="roundRect">
            <a:avLst>
              <a:gd name="adj" fmla="val 7549"/>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Placeholder 3"/>
          <p:cNvSpPr txBox="1"/>
          <p:nvPr/>
        </p:nvSpPr>
        <p:spPr>
          <a:xfrm>
            <a:off x="8093498" y="2476077"/>
            <a:ext cx="180848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MapReduce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93497" y="3472169"/>
            <a:ext cx="1308735"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BigTable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8090366" y="4468261"/>
            <a:ext cx="58293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a:solidFill>
                  <a:srgbClr val="0A9496"/>
                </a:solidFill>
                <a:latin typeface="微软雅黑" panose="020B0503020204020204" pitchFamily="34" charset="-122"/>
                <a:ea typeface="微软雅黑" panose="020B0503020204020204" pitchFamily="34" charset="-122"/>
              </a:rPr>
              <a:t>GFS</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24" name="Freeform 48"/>
          <p:cNvSpPr>
            <a:spLocks noChangeAspect="1" noEditPoints="1"/>
          </p:cNvSpPr>
          <p:nvPr/>
        </p:nvSpPr>
        <p:spPr bwMode="auto">
          <a:xfrm>
            <a:off x="7254047"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5" name="Freeform 48"/>
          <p:cNvSpPr>
            <a:spLocks noChangeAspect="1" noEditPoints="1"/>
          </p:cNvSpPr>
          <p:nvPr/>
        </p:nvSpPr>
        <p:spPr bwMode="auto">
          <a:xfrm>
            <a:off x="7254047"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6" name="Freeform 48"/>
          <p:cNvSpPr>
            <a:spLocks noChangeAspect="1" noEditPoints="1"/>
          </p:cNvSpPr>
          <p:nvPr/>
        </p:nvSpPr>
        <p:spPr bwMode="auto">
          <a:xfrm>
            <a:off x="7254047"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1+#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1500"/>
                            </p:stCondLst>
                            <p:childTnLst>
                              <p:par>
                                <p:cTn id="62" presetID="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0-#ppt_w/2"/>
                                          </p:val>
                                        </p:tav>
                                        <p:tav tm="100000">
                                          <p:val>
                                            <p:strVal val="#ppt_x"/>
                                          </p:val>
                                        </p:tav>
                                      </p:tavLst>
                                    </p:anim>
                                    <p:anim calcmode="lin" valueType="num">
                                      <p:cBhvr additive="base">
                                        <p:cTn id="65" dur="500" fill="hold"/>
                                        <p:tgtEl>
                                          <p:spTgt spid="26"/>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1+#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P spid="10" grpId="0"/>
      <p:bldP spid="13" grpId="0"/>
      <p:bldP spid="15" grpId="0" animBg="1"/>
      <p:bldP spid="16" grpId="0" animBg="1"/>
      <p:bldP spid="17" grpId="0" animBg="1"/>
      <p:bldP spid="19" grpId="0"/>
      <p:bldP spid="20" grpId="0" animBg="1"/>
      <p:bldP spid="21" grpId="0"/>
      <p:bldP spid="22" grpId="0"/>
      <p:bldP spid="23" grpId="0"/>
      <p:bldP spid="24" grpId="0" animBg="1"/>
      <p:bldP spid="25"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7056"/>
            <a:chOff x="4196326" y="1780117"/>
            <a:chExt cx="887588" cy="1197792"/>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7056"/>
            <a:chOff x="4196326" y="1780117"/>
            <a:chExt cx="887588" cy="119779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7056"/>
            <a:chOff x="4196326" y="1780117"/>
            <a:chExt cx="887588" cy="1197792"/>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7056"/>
            <a:chOff x="4196326" y="1780117"/>
            <a:chExt cx="887588" cy="1197792"/>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7056"/>
            <a:chOff x="4196326" y="1780117"/>
            <a:chExt cx="887588" cy="119779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1443371" y="1024293"/>
            <a:ext cx="872355" cy="748988"/>
          </a:xfrm>
          <a:prstGeom prst="rect">
            <a:avLst/>
          </a:prstGeom>
          <a:noFill/>
        </p:spPr>
        <p:txBody>
          <a:bodyPr wrap="none" rtlCol="0">
            <a:spAutoFit/>
          </a:bodyPr>
          <a:lstStyle/>
          <a:p>
            <a:r>
              <a:rPr lang="en-US" altLang="zh-CN" sz="4265" dirty="0">
                <a:solidFill>
                  <a:srgbClr val="0A9496"/>
                </a:solidFill>
              </a:rPr>
              <a:t>IP1</a:t>
            </a:r>
            <a:endParaRPr lang="zh-CN" altLang="en-US" sz="4265" dirty="0">
              <a:solidFill>
                <a:srgbClr val="0A9496"/>
              </a:solidFill>
            </a:endParaRPr>
          </a:p>
        </p:txBody>
      </p:sp>
      <p:sp>
        <p:nvSpPr>
          <p:cNvPr id="40" name="文本框 39"/>
          <p:cNvSpPr txBox="1"/>
          <p:nvPr/>
        </p:nvSpPr>
        <p:spPr>
          <a:xfrm>
            <a:off x="3599393" y="1024293"/>
            <a:ext cx="872355" cy="748988"/>
          </a:xfrm>
          <a:prstGeom prst="rect">
            <a:avLst/>
          </a:prstGeom>
          <a:noFill/>
        </p:spPr>
        <p:txBody>
          <a:bodyPr wrap="none" rtlCol="0">
            <a:spAutoFit/>
          </a:bodyPr>
          <a:lstStyle/>
          <a:p>
            <a:r>
              <a:rPr lang="en-US" altLang="zh-CN" sz="4265" dirty="0">
                <a:solidFill>
                  <a:srgbClr val="0A9496"/>
                </a:solidFill>
              </a:rPr>
              <a:t>IP2</a:t>
            </a:r>
            <a:endParaRPr lang="zh-CN" altLang="en-US" sz="4265" dirty="0">
              <a:solidFill>
                <a:srgbClr val="0A9496"/>
              </a:solidFill>
            </a:endParaRPr>
          </a:p>
        </p:txBody>
      </p:sp>
      <p:sp>
        <p:nvSpPr>
          <p:cNvPr id="50" name="文本框 49"/>
          <p:cNvSpPr txBox="1"/>
          <p:nvPr/>
        </p:nvSpPr>
        <p:spPr>
          <a:xfrm>
            <a:off x="5694037" y="1024293"/>
            <a:ext cx="872355" cy="748988"/>
          </a:xfrm>
          <a:prstGeom prst="rect">
            <a:avLst/>
          </a:prstGeom>
          <a:noFill/>
        </p:spPr>
        <p:txBody>
          <a:bodyPr wrap="none" rtlCol="0">
            <a:spAutoFit/>
          </a:bodyPr>
          <a:lstStyle/>
          <a:p>
            <a:r>
              <a:rPr lang="en-US" altLang="zh-CN" sz="4265" dirty="0">
                <a:solidFill>
                  <a:srgbClr val="0A9496"/>
                </a:solidFill>
              </a:rPr>
              <a:t>IP3</a:t>
            </a:r>
            <a:endParaRPr lang="zh-CN" altLang="en-US" sz="4265" dirty="0">
              <a:solidFill>
                <a:srgbClr val="0A9496"/>
              </a:solidFill>
            </a:endParaRPr>
          </a:p>
        </p:txBody>
      </p:sp>
      <p:sp>
        <p:nvSpPr>
          <p:cNvPr id="3" name="文本框 2"/>
          <p:cNvSpPr txBox="1"/>
          <p:nvPr/>
        </p:nvSpPr>
        <p:spPr>
          <a:xfrm>
            <a:off x="1427708" y="1698998"/>
            <a:ext cx="85953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X</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599393" y="1695486"/>
            <a:ext cx="84350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Y</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680246" y="1705161"/>
            <a:ext cx="849913"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Z</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3</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4</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1066529" y="1289357"/>
            <a:ext cx="1173719" cy="666786"/>
          </a:xfrm>
          <a:prstGeom prst="rect">
            <a:avLst/>
          </a:prstGeom>
          <a:noFill/>
        </p:spPr>
        <p:txBody>
          <a:bodyPr wrap="none" rtlCol="0">
            <a:spAutoFit/>
          </a:bodyPr>
          <a:lstStyle/>
          <a:p>
            <a:pPr algn="ctr"/>
            <a:r>
              <a:rPr lang="en-US" altLang="zh-CN" sz="3735" i="1" dirty="0">
                <a:solidFill>
                  <a:srgbClr val="0A9496"/>
                </a:solidFill>
              </a:rPr>
              <a:t>input</a:t>
            </a:r>
            <a:endParaRPr lang="zh-CN" altLang="en-US" sz="3735" i="1" dirty="0">
              <a:solidFill>
                <a:srgbClr val="0A9496"/>
              </a:solidFill>
            </a:endParaRPr>
          </a:p>
        </p:txBody>
      </p:sp>
      <p:sp>
        <p:nvSpPr>
          <p:cNvPr id="141" name="文本框 140"/>
          <p:cNvSpPr txBox="1"/>
          <p:nvPr/>
        </p:nvSpPr>
        <p:spPr>
          <a:xfrm>
            <a:off x="3232999" y="1289357"/>
            <a:ext cx="2120645" cy="666786"/>
          </a:xfrm>
          <a:prstGeom prst="rect">
            <a:avLst/>
          </a:prstGeom>
          <a:noFill/>
        </p:spPr>
        <p:txBody>
          <a:bodyPr wrap="none" rtlCol="0">
            <a:spAutoFit/>
          </a:bodyPr>
          <a:lstStyle/>
          <a:p>
            <a:pPr algn="ctr"/>
            <a:r>
              <a:rPr lang="en-US" altLang="zh-CN" sz="3735" i="1" dirty="0">
                <a:solidFill>
                  <a:srgbClr val="0A9496"/>
                </a:solidFill>
              </a:rPr>
              <a:t>map tasks</a:t>
            </a:r>
            <a:endParaRPr lang="zh-CN" altLang="en-US" sz="3735" i="1" dirty="0">
              <a:solidFill>
                <a:srgbClr val="0A9496"/>
              </a:solidFill>
            </a:endParaRPr>
          </a:p>
        </p:txBody>
      </p:sp>
      <p:sp>
        <p:nvSpPr>
          <p:cNvPr id="142" name="文本框 141"/>
          <p:cNvSpPr txBox="1"/>
          <p:nvPr/>
        </p:nvSpPr>
        <p:spPr>
          <a:xfrm>
            <a:off x="6700499" y="1283127"/>
            <a:ext cx="2554354" cy="666786"/>
          </a:xfrm>
          <a:prstGeom prst="rect">
            <a:avLst/>
          </a:prstGeom>
          <a:noFill/>
        </p:spPr>
        <p:txBody>
          <a:bodyPr wrap="none" rtlCol="0">
            <a:spAutoFit/>
          </a:bodyPr>
          <a:lstStyle/>
          <a:p>
            <a:pPr algn="ctr"/>
            <a:r>
              <a:rPr lang="en-US" altLang="zh-CN" sz="3735" i="1" dirty="0">
                <a:solidFill>
                  <a:srgbClr val="0A9496"/>
                </a:solidFill>
              </a:rPr>
              <a:t>reduce tasks</a:t>
            </a:r>
            <a:endParaRPr lang="zh-CN" altLang="en-US" sz="3735" i="1" dirty="0">
              <a:solidFill>
                <a:srgbClr val="0A9496"/>
              </a:solidFill>
            </a:endParaRPr>
          </a:p>
        </p:txBody>
      </p:sp>
      <p:sp>
        <p:nvSpPr>
          <p:cNvPr id="143" name="文本框 142"/>
          <p:cNvSpPr txBox="1"/>
          <p:nvPr/>
        </p:nvSpPr>
        <p:spPr>
          <a:xfrm>
            <a:off x="9926247" y="1289357"/>
            <a:ext cx="1467068" cy="666786"/>
          </a:xfrm>
          <a:prstGeom prst="rect">
            <a:avLst/>
          </a:prstGeom>
          <a:noFill/>
        </p:spPr>
        <p:txBody>
          <a:bodyPr wrap="none" rtlCol="0">
            <a:spAutoFit/>
          </a:bodyPr>
          <a:lstStyle/>
          <a:p>
            <a:pPr algn="ctr"/>
            <a:r>
              <a:rPr lang="en-US" altLang="zh-CN" sz="3735" i="1" dirty="0">
                <a:solidFill>
                  <a:srgbClr val="0A9496"/>
                </a:solidFill>
              </a:rPr>
              <a:t>output</a:t>
            </a:r>
            <a:endParaRPr lang="zh-CN" altLang="en-US" sz="3735" i="1" dirty="0">
              <a:solidFill>
                <a:srgbClr val="0A9496"/>
              </a:solidFill>
            </a:endParaRPr>
          </a:p>
        </p:txBody>
      </p:sp>
      <p:sp>
        <p:nvSpPr>
          <p:cNvPr id="144" name="矩形 143"/>
          <p:cNvSpPr/>
          <p:nvPr/>
        </p:nvSpPr>
        <p:spPr bwMode="auto">
          <a:xfrm>
            <a:off x="784740" y="5723517"/>
            <a:ext cx="227737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Input split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shuffle</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rPr>
              <a:t>output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391" y="4981053"/>
            <a:ext cx="270037" cy="74246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0546" y="5029353"/>
            <a:ext cx="867545" cy="502766"/>
          </a:xfrm>
          <a:prstGeom prst="rect">
            <a:avLst/>
          </a:prstGeom>
          <a:noFill/>
        </p:spPr>
        <p:txBody>
          <a:bodyPr wrap="none" rtlCol="0">
            <a:spAutoFit/>
          </a:bodyPr>
          <a:lstStyle/>
          <a:p>
            <a:pPr algn="ctr"/>
            <a:r>
              <a:rPr lang="zh-CN" altLang="en-US" sz="2665" dirty="0">
                <a:solidFill>
                  <a:srgbClr val="0A9496"/>
                </a:solidFill>
                <a:latin typeface="微软雅黑" panose="020B0503020204020204" pitchFamily="34" charset="-122"/>
                <a:ea typeface="微软雅黑" panose="020B0503020204020204" pitchFamily="34" charset="-122"/>
              </a:rPr>
              <a:t>交换</a:t>
            </a:r>
            <a:endParaRPr lang="zh-CN" altLang="en-US" sz="2665"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0318" y="620441"/>
            <a:ext cx="1826141"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日志切分</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7579" y="586701"/>
            <a:ext cx="3018775"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统计</a:t>
            </a:r>
            <a:r>
              <a:rPr lang="en-US" altLang="zh-CN" sz="3200" dirty="0">
                <a:solidFill>
                  <a:srgbClr val="0A9496"/>
                </a:solidFill>
                <a:latin typeface="微软雅黑" panose="020B0503020204020204" pitchFamily="34" charset="-122"/>
                <a:ea typeface="微软雅黑" panose="020B0503020204020204" pitchFamily="34" charset="-122"/>
              </a:rPr>
              <a:t>IP</a:t>
            </a:r>
            <a:r>
              <a:rPr lang="zh-CN" altLang="en-US" sz="3200" dirty="0">
                <a:solidFill>
                  <a:srgbClr val="0A9496"/>
                </a:solidFill>
                <a:latin typeface="微软雅黑" panose="020B0503020204020204" pitchFamily="34" charset="-122"/>
                <a:ea typeface="微软雅黑" panose="020B0503020204020204" pitchFamily="34" charset="-122"/>
              </a:rPr>
              <a:t>出现次数</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6632135" y="586701"/>
            <a:ext cx="2646878"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中间结果合并</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2213" y="586701"/>
            <a:ext cx="1005403"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排序</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9314032"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6" name="圆角矩形 75"/>
          <p:cNvSpPr/>
          <p:nvPr/>
        </p:nvSpPr>
        <p:spPr bwMode="auto">
          <a:xfrm>
            <a:off x="5005496" y="4930284"/>
            <a:ext cx="2475528" cy="137641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28800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的运行流程</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41784" y="630363"/>
            <a:ext cx="26212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基本概念</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6" name="Text Placeholder 3"/>
          <p:cNvSpPr txBox="1"/>
          <p:nvPr/>
        </p:nvSpPr>
        <p:spPr>
          <a:xfrm>
            <a:off x="2115414" y="2030777"/>
            <a:ext cx="223520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a:solidFill>
                  <a:srgbClr val="0A9496"/>
                </a:solidFill>
                <a:latin typeface="微软雅黑" panose="020B0503020204020204" pitchFamily="34" charset="-122"/>
                <a:ea typeface="微软雅黑" panose="020B0503020204020204" pitchFamily="34" charset="-122"/>
              </a:rPr>
              <a:t>Job &amp; Task</a:t>
            </a:r>
            <a:endParaRPr lang="en-US" altLang="zh-CN" sz="3200"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115414" y="3036613"/>
            <a:ext cx="221170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JobTracker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2112282" y="4042449"/>
            <a:ext cx="237617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TaskTracker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9" name="Freeform 48"/>
          <p:cNvSpPr>
            <a:spLocks noChangeAspect="1" noEditPoints="1"/>
          </p:cNvSpPr>
          <p:nvPr/>
        </p:nvSpPr>
        <p:spPr bwMode="auto">
          <a:xfrm>
            <a:off x="1275963" y="203699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0" name="Freeform 48"/>
          <p:cNvSpPr>
            <a:spLocks noChangeAspect="1" noEditPoints="1"/>
          </p:cNvSpPr>
          <p:nvPr/>
        </p:nvSpPr>
        <p:spPr bwMode="auto">
          <a:xfrm>
            <a:off x="1275963" y="304283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1275963" y="4048669"/>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683" y="2036998"/>
            <a:ext cx="3939509" cy="224675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18" y="3394709"/>
            <a:ext cx="1149351" cy="1422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6079" y="3322041"/>
            <a:ext cx="1386840" cy="1504188"/>
          </a:xfrm>
          <a:prstGeom prst="rect">
            <a:avLst/>
          </a:prstGeom>
        </p:spPr>
      </p:pic>
      <p:grpSp>
        <p:nvGrpSpPr>
          <p:cNvPr id="17" name="组合 16"/>
          <p:cNvGrpSpPr/>
          <p:nvPr/>
        </p:nvGrpSpPr>
        <p:grpSpPr>
          <a:xfrm>
            <a:off x="5879717" y="5088604"/>
            <a:ext cx="1824000" cy="599561"/>
            <a:chOff x="4352638" y="3787878"/>
            <a:chExt cx="1368000" cy="449671"/>
          </a:xfrm>
        </p:grpSpPr>
        <p:sp>
          <p:nvSpPr>
            <p:cNvPr id="12" name="圆角矩形标注 11"/>
            <p:cNvSpPr/>
            <p:nvPr/>
          </p:nvSpPr>
          <p:spPr bwMode="auto">
            <a:xfrm rot="10800000">
              <a:off x="4352638" y="3787878"/>
              <a:ext cx="1368000" cy="449671"/>
            </a:xfrm>
            <a:prstGeom prst="wedgeRoundRectCallout">
              <a:avLst>
                <a:gd name="adj1" fmla="val -33739"/>
                <a:gd name="adj2" fmla="val 95387"/>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67225" y="3809042"/>
              <a:ext cx="1044416"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Map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830297" y="5088602"/>
            <a:ext cx="1892302" cy="599561"/>
            <a:chOff x="6565571" y="3787879"/>
            <a:chExt cx="1419226" cy="449671"/>
          </a:xfrm>
        </p:grpSpPr>
        <p:sp>
          <p:nvSpPr>
            <p:cNvPr id="14" name="圆角矩形标注 13"/>
            <p:cNvSpPr/>
            <p:nvPr/>
          </p:nvSpPr>
          <p:spPr bwMode="auto">
            <a:xfrm rot="10800000">
              <a:off x="6616797" y="3787879"/>
              <a:ext cx="1368000" cy="449671"/>
            </a:xfrm>
            <a:prstGeom prst="wedgeRoundRectCallout">
              <a:avLst>
                <a:gd name="adj1" fmla="val 34378"/>
                <a:gd name="adj2" fmla="val 91151"/>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6565571" y="3825407"/>
              <a:ext cx="1310163"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Reduce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1000" fill="hold"/>
                                        <p:tgtEl>
                                          <p:spTgt spid="2"/>
                                        </p:tgtEl>
                                      </p:cBhvr>
                                      <p:by x="70000" y="70000"/>
                                    </p:animScale>
                                  </p:childTnLst>
                                </p:cTn>
                              </p:par>
                              <p:par>
                                <p:cTn id="51" presetID="64" presetClass="path" presetSubtype="0" accel="50000" decel="50000" fill="hold" nodeType="withEffect">
                                  <p:stCondLst>
                                    <p:cond delay="0"/>
                                  </p:stCondLst>
                                  <p:childTnLst>
                                    <p:animMotion origin="layout" path="M -2.77778E-7 -2.46914E-6 L 0.00087 -0.13302 " pathEditMode="relative" rAng="0" ptsTypes="AA">
                                      <p:cBhvr>
                                        <p:cTn id="52" dur="1000" fill="hold"/>
                                        <p:tgtEl>
                                          <p:spTgt spid="2"/>
                                        </p:tgtEl>
                                        <p:attrNameLst>
                                          <p:attrName>ppt_x</p:attrName>
                                          <p:attrName>ppt_y</p:attrName>
                                        </p:attrNameLst>
                                      </p:cBhvr>
                                      <p:rCtr x="35" y="-6667"/>
                                    </p:animMotion>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childTnLst>
                          </p:cTn>
                        </p:par>
                        <p:par>
                          <p:cTn id="67" fill="hold">
                            <p:stCondLst>
                              <p:cond delay="500"/>
                            </p:stCondLst>
                            <p:childTnLst>
                              <p:par>
                                <p:cTn id="68" presetID="53" presetClass="entr" presetSubtype="16"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84641" y="3488549"/>
            <a:ext cx="4875983" cy="2052113"/>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 name="圆角矩形 3"/>
          <p:cNvSpPr/>
          <p:nvPr/>
        </p:nvSpPr>
        <p:spPr bwMode="auto">
          <a:xfrm>
            <a:off x="7839165" y="3488549"/>
            <a:ext cx="3368195" cy="20521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 name="文本框 4"/>
          <p:cNvSpPr txBox="1"/>
          <p:nvPr/>
        </p:nvSpPr>
        <p:spPr>
          <a:xfrm>
            <a:off x="2583587"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Map</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320"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Reduce</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323938" y="3595659"/>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 name="矩形 7"/>
          <p:cNvSpPr/>
          <p:nvPr/>
        </p:nvSpPr>
        <p:spPr bwMode="auto">
          <a:xfrm>
            <a:off x="2819822"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 name="矩形 8"/>
          <p:cNvSpPr/>
          <p:nvPr/>
        </p:nvSpPr>
        <p:spPr bwMode="auto">
          <a:xfrm>
            <a:off x="4315706"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 name="矩形 9"/>
          <p:cNvSpPr/>
          <p:nvPr/>
        </p:nvSpPr>
        <p:spPr bwMode="auto">
          <a:xfrm>
            <a:off x="8155105"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1" name="矩形 10"/>
          <p:cNvSpPr/>
          <p:nvPr/>
        </p:nvSpPr>
        <p:spPr bwMode="auto">
          <a:xfrm>
            <a:off x="9650989" y="3625763"/>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2" name="圆角矩形 11"/>
          <p:cNvSpPr/>
          <p:nvPr/>
        </p:nvSpPr>
        <p:spPr bwMode="auto">
          <a:xfrm>
            <a:off x="5860623" y="132446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err="1">
                <a:solidFill>
                  <a:srgbClr val="7F739A"/>
                </a:solidFill>
              </a:rPr>
              <a:t>JobTracker</a:t>
            </a: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14" name="椭圆 13"/>
          <p:cNvSpPr/>
          <p:nvPr/>
        </p:nvSpPr>
        <p:spPr bwMode="auto">
          <a:xfrm>
            <a:off x="1613338" y="1309413"/>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dirty="0">
                <a:solidFill>
                  <a:srgbClr val="7F739A"/>
                </a:solidFill>
                <a:latin typeface="微软雅黑" panose="020B0503020204020204" pitchFamily="34" charset="-122"/>
                <a:ea typeface="微软雅黑" panose="020B0503020204020204" pitchFamily="34" charset="-122"/>
              </a:rPr>
              <a:t>客户端</a:t>
            </a:r>
            <a:endParaRPr lang="zh-CN" altLang="en-US" sz="2400"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a:stCxn id="14" idx="6"/>
            <a:endCxn id="12" idx="1"/>
          </p:cNvCxnSpPr>
          <p:nvPr/>
        </p:nvCxnSpPr>
        <p:spPr bwMode="auto">
          <a:xfrm>
            <a:off x="3704689" y="1695076"/>
            <a:ext cx="2155935" cy="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23349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TaskTracker1</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DataNode1</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672314" y="4925109"/>
            <a:ext cx="1529265"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TaskTreacker2</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DataNode2</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233724"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TaskTracker3</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DataNode3</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064661"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TaskTracker4</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DataNode4</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59603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TaskTracker5</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DataNode5</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736886" y="1188545"/>
            <a:ext cx="1737976"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作业（</a:t>
            </a:r>
            <a:r>
              <a:rPr lang="en-US" altLang="zh-CN" sz="2135" dirty="0">
                <a:solidFill>
                  <a:srgbClr val="7F739A"/>
                </a:solidFill>
                <a:latin typeface="微软雅黑" panose="020B0503020204020204" pitchFamily="34" charset="-122"/>
                <a:ea typeface="微软雅黑" panose="020B0503020204020204" pitchFamily="34" charset="-122"/>
              </a:rPr>
              <a:t>Job</a:t>
            </a:r>
            <a:r>
              <a:rPr lang="zh-CN" altLang="en-US" sz="2135" dirty="0">
                <a:solidFill>
                  <a:srgbClr val="7F739A"/>
                </a:solidFill>
                <a:latin typeface="微软雅黑" panose="020B0503020204020204" pitchFamily="34" charset="-122"/>
                <a:ea typeface="微软雅黑" panose="020B0503020204020204" pitchFamily="34" charset="-122"/>
              </a:rPr>
              <a:t>）</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27" name="直接箭头连接符 26"/>
          <p:cNvCxnSpPr>
            <a:endCxn id="12" idx="2"/>
          </p:cNvCxnSpPr>
          <p:nvPr/>
        </p:nvCxnSpPr>
        <p:spPr bwMode="auto">
          <a:xfrm flipH="1" flipV="1">
            <a:off x="7061617" y="2065688"/>
            <a:ext cx="1440000" cy="1392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8" name="文本框 27"/>
          <p:cNvSpPr txBox="1"/>
          <p:nvPr/>
        </p:nvSpPr>
        <p:spPr>
          <a:xfrm>
            <a:off x="7846784" y="2203221"/>
            <a:ext cx="1694438"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1444343"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0" name="矩形 29"/>
          <p:cNvSpPr/>
          <p:nvPr/>
        </p:nvSpPr>
        <p:spPr bwMode="auto">
          <a:xfrm>
            <a:off x="200760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1" name="矩形 30"/>
          <p:cNvSpPr/>
          <p:nvPr/>
        </p:nvSpPr>
        <p:spPr bwMode="auto">
          <a:xfrm>
            <a:off x="2006777"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2" name="矩形 31"/>
          <p:cNvSpPr/>
          <p:nvPr/>
        </p:nvSpPr>
        <p:spPr bwMode="auto">
          <a:xfrm>
            <a:off x="2944867"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3" name="矩形 32"/>
          <p:cNvSpPr/>
          <p:nvPr/>
        </p:nvSpPr>
        <p:spPr bwMode="auto">
          <a:xfrm>
            <a:off x="350812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4" name="矩形 33"/>
          <p:cNvSpPr/>
          <p:nvPr/>
        </p:nvSpPr>
        <p:spPr bwMode="auto">
          <a:xfrm>
            <a:off x="3507301"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5" name="矩形 34"/>
          <p:cNvSpPr/>
          <p:nvPr/>
        </p:nvSpPr>
        <p:spPr bwMode="auto">
          <a:xfrm>
            <a:off x="447179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6" name="矩形 35"/>
          <p:cNvSpPr/>
          <p:nvPr/>
        </p:nvSpPr>
        <p:spPr bwMode="auto">
          <a:xfrm>
            <a:off x="5035060"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7" name="矩形 36"/>
          <p:cNvSpPr/>
          <p:nvPr/>
        </p:nvSpPr>
        <p:spPr bwMode="auto">
          <a:xfrm>
            <a:off x="503423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8" name="矩形 37"/>
          <p:cNvSpPr/>
          <p:nvPr/>
        </p:nvSpPr>
        <p:spPr bwMode="auto">
          <a:xfrm>
            <a:off x="832152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9" name="矩形 38"/>
          <p:cNvSpPr/>
          <p:nvPr/>
        </p:nvSpPr>
        <p:spPr bwMode="auto">
          <a:xfrm>
            <a:off x="8884785"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0" name="矩形 39"/>
          <p:cNvSpPr/>
          <p:nvPr/>
        </p:nvSpPr>
        <p:spPr bwMode="auto">
          <a:xfrm>
            <a:off x="8883959"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1" name="矩形 40"/>
          <p:cNvSpPr/>
          <p:nvPr/>
        </p:nvSpPr>
        <p:spPr bwMode="auto">
          <a:xfrm>
            <a:off x="981740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2" name="矩形 41"/>
          <p:cNvSpPr/>
          <p:nvPr/>
        </p:nvSpPr>
        <p:spPr bwMode="auto">
          <a:xfrm>
            <a:off x="1038066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3" name="矩形 42"/>
          <p:cNvSpPr/>
          <p:nvPr/>
        </p:nvSpPr>
        <p:spPr bwMode="auto">
          <a:xfrm>
            <a:off x="1037984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2" name="文本框 51"/>
          <p:cNvSpPr txBox="1"/>
          <p:nvPr/>
        </p:nvSpPr>
        <p:spPr>
          <a:xfrm>
            <a:off x="2213624" y="210960"/>
            <a:ext cx="7764754" cy="748988"/>
          </a:xfrm>
          <a:prstGeom prst="rect">
            <a:avLst/>
          </a:prstGeom>
          <a:noFill/>
        </p:spPr>
        <p:txBody>
          <a:bodyPr wrap="none" rtlCol="0">
            <a:spAutoFit/>
          </a:bodyPr>
          <a:lstStyle/>
          <a:p>
            <a:pPr algn="ctr"/>
            <a:r>
              <a:rPr lang="en-US" altLang="zh-CN" sz="4265" dirty="0">
                <a:solidFill>
                  <a:srgbClr val="0A9496"/>
                </a:solidFill>
                <a:latin typeface="微软雅黑" panose="020B0503020204020204" pitchFamily="34" charset="-122"/>
                <a:ea typeface="微软雅黑" panose="020B0503020204020204" pitchFamily="34" charset="-122"/>
              </a:rPr>
              <a:t>Hadoop </a:t>
            </a: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体系结构</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bwMode="auto">
          <a:xfrm>
            <a:off x="7411451" y="2105120"/>
            <a:ext cx="1392000" cy="1344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46" name="直接箭头连接符 45"/>
          <p:cNvCxnSpPr/>
          <p:nvPr/>
        </p:nvCxnSpPr>
        <p:spPr bwMode="auto">
          <a:xfrm flipH="1">
            <a:off x="4855800" y="2096552"/>
            <a:ext cx="1522993" cy="132169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0" name="直接箭头连接符 49"/>
          <p:cNvCxnSpPr/>
          <p:nvPr/>
        </p:nvCxnSpPr>
        <p:spPr bwMode="auto">
          <a:xfrm flipV="1">
            <a:off x="5244889" y="2111605"/>
            <a:ext cx="1416000" cy="128225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5" name="文本框 54"/>
          <p:cNvSpPr txBox="1"/>
          <p:nvPr/>
        </p:nvSpPr>
        <p:spPr>
          <a:xfrm>
            <a:off x="4400423" y="2203221"/>
            <a:ext cx="1326004"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260709" y="2654627"/>
            <a:ext cx="1281120"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状态更新</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5860801" y="1324801"/>
            <a:ext cx="2401988" cy="741225"/>
          </a:xfrm>
          <a:prstGeom prst="roundRect">
            <a:avLst>
              <a:gd name="adj" fmla="val 25118"/>
            </a:avLst>
          </a:prstGeom>
          <a:noFill/>
          <a:ln w="1905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2" name="圆角矩形 1"/>
          <p:cNvSpPr/>
          <p:nvPr/>
        </p:nvSpPr>
        <p:spPr bwMode="auto">
          <a:xfrm>
            <a:off x="1400010" y="1090656"/>
            <a:ext cx="7144077" cy="1151477"/>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4091185" y="2208942"/>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圆角矩形 47"/>
          <p:cNvSpPr/>
          <p:nvPr/>
        </p:nvSpPr>
        <p:spPr bwMode="auto">
          <a:xfrm>
            <a:off x="7755705" y="2213953"/>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圆角矩形 48"/>
          <p:cNvSpPr/>
          <p:nvPr/>
        </p:nvSpPr>
        <p:spPr bwMode="auto">
          <a:xfrm>
            <a:off x="828384" y="3310472"/>
            <a:ext cx="10543427" cy="3077803"/>
          </a:xfrm>
          <a:prstGeom prst="roundRect">
            <a:avLst>
              <a:gd name="adj" fmla="val 10185"/>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3792" y="630363"/>
            <a:ext cx="5145576"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JobTracker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作业调度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815800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分配任务、监控任务执行进度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80000" y="4555617"/>
            <a:ext cx="6745244"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③</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监控</a:t>
            </a:r>
            <a:r>
              <a:rPr lang="en-US" altLang="zh-CN" sz="4265" dirty="0" err="1">
                <a:solidFill>
                  <a:srgbClr val="0A9496"/>
                </a:solidFill>
                <a:latin typeface="微软雅黑" panose="020B0503020204020204" pitchFamily="34" charset="-122"/>
                <a:ea typeface="微软雅黑" panose="020B0503020204020204" pitchFamily="34" charset="-122"/>
              </a:rPr>
              <a:t>TaskTracker</a:t>
            </a:r>
            <a:r>
              <a:rPr lang="zh-CN" altLang="en-US" sz="4265" dirty="0">
                <a:solidFill>
                  <a:srgbClr val="0A9496"/>
                </a:solidFill>
                <a:latin typeface="微软雅黑" panose="020B0503020204020204" pitchFamily="34" charset="-122"/>
                <a:ea typeface="微软雅黑" panose="020B0503020204020204" pitchFamily="34" charset="-122"/>
              </a:rPr>
              <a:t>的状态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6840" y="630363"/>
            <a:ext cx="5360570"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TaskTracker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执行任务</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4331635"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汇报任务状态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179256" y="3163133"/>
            <a:ext cx="1051891"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808337" y="210960"/>
            <a:ext cx="6575326" cy="748988"/>
          </a:xfrm>
          <a:prstGeom prst="rect">
            <a:avLst/>
          </a:prstGeom>
          <a:noFill/>
        </p:spPr>
        <p:txBody>
          <a:bodyPr wrap="none" rtlCol="0">
            <a:spAutoFit/>
          </a:bodyPr>
          <a:lstStyle/>
          <a:p>
            <a:pPr algn="ct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作业执行过程</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6" name="直接箭头连接符 45"/>
          <p:cNvCxnSpPr>
            <a:stCxn id="53" idx="3"/>
            <a:endCxn id="16" idx="1"/>
          </p:cNvCxnSpPr>
          <p:nvPr/>
        </p:nvCxnSpPr>
        <p:spPr bwMode="auto">
          <a:xfrm>
            <a:off x="4361680" y="3858091"/>
            <a:ext cx="1014489"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 name="圆角矩形 1"/>
          <p:cNvSpPr/>
          <p:nvPr/>
        </p:nvSpPr>
        <p:spPr bwMode="auto">
          <a:xfrm>
            <a:off x="4903315" y="1175391"/>
            <a:ext cx="1920000" cy="384000"/>
          </a:xfrm>
          <a:prstGeom prst="roundRect">
            <a:avLst>
              <a:gd name="adj" fmla="val 47917"/>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rgbClr val="7F739A"/>
                </a:solidFill>
                <a:latin typeface="Calibri" panose="020F0502020204030204" pitchFamily="34" charset="0"/>
                <a:ea typeface="宋体" panose="02010600030101010101" pitchFamily="2" charset="-122"/>
                <a:cs typeface="Arial" panose="020B0604020202020204" pitchFamily="34" charset="0"/>
              </a:rPr>
              <a:t>MapReduce</a:t>
            </a:r>
            <a:r>
              <a:rPr lang="en-US" altLang="zh-CN" sz="1865" dirty="0">
                <a:solidFill>
                  <a:srgbClr val="7F739A"/>
                </a:solidFill>
                <a:latin typeface="Calibri" panose="020F0502020204030204" pitchFamily="34" charset="0"/>
                <a:ea typeface="宋体" panose="02010600030101010101" pitchFamily="2" charset="-122"/>
                <a:cs typeface="Arial" panose="020B0604020202020204" pitchFamily="34" charset="0"/>
              </a:rPr>
              <a:t> Job</a:t>
            </a:r>
            <a:endParaRPr lang="zh-CN" altLang="en-US" sz="18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5" name="圆角矩形 44"/>
          <p:cNvSpPr/>
          <p:nvPr/>
        </p:nvSpPr>
        <p:spPr bwMode="auto">
          <a:xfrm>
            <a:off x="4903315" y="2033768"/>
            <a:ext cx="1920000" cy="384000"/>
          </a:xfrm>
          <a:prstGeom prst="roundRect">
            <a:avLst>
              <a:gd name="adj" fmla="val 47917"/>
            </a:avLst>
          </a:prstGeom>
          <a:solidFill>
            <a:srgbClr val="7F739A"/>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chemeClr val="bg1"/>
                </a:solidFill>
                <a:latin typeface="Calibri" panose="020F0502020204030204" pitchFamily="34" charset="0"/>
                <a:ea typeface="宋体" panose="02010600030101010101" pitchFamily="2" charset="-122"/>
                <a:cs typeface="Arial" panose="020B0604020202020204" pitchFamily="34" charset="0"/>
              </a:rPr>
              <a:t>JobTracker</a:t>
            </a:r>
            <a:endParaRPr lang="zh-CN" altLang="en-US" sz="186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7602466" y="1649768"/>
            <a:ext cx="1402821" cy="384000"/>
          </a:xfrm>
          <a:prstGeom prst="roundRect">
            <a:avLst>
              <a:gd name="adj" fmla="val 47917"/>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a:solidFill>
                  <a:srgbClr val="0A9496"/>
                </a:solidFill>
                <a:latin typeface="Calibri" panose="020F0502020204030204" pitchFamily="34" charset="0"/>
                <a:ea typeface="宋体" panose="02010600030101010101" pitchFamily="2" charset="-122"/>
                <a:cs typeface="Arial" panose="020B0604020202020204" pitchFamily="34" charset="0"/>
              </a:rPr>
              <a:t>Scheduler</a:t>
            </a:r>
            <a:endParaRPr lang="zh-CN" altLang="en-US" sz="1865"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3" name="矩形 12"/>
          <p:cNvSpPr/>
          <p:nvPr/>
        </p:nvSpPr>
        <p:spPr bwMode="auto">
          <a:xfrm>
            <a:off x="2776245" y="3087581"/>
            <a:ext cx="1920000" cy="2351985"/>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矩形 47"/>
          <p:cNvSpPr/>
          <p:nvPr/>
        </p:nvSpPr>
        <p:spPr bwMode="auto">
          <a:xfrm>
            <a:off x="7037787" y="3087580"/>
            <a:ext cx="1920000" cy="2326997"/>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6" name="矩形 15"/>
          <p:cNvSpPr/>
          <p:nvPr/>
        </p:nvSpPr>
        <p:spPr bwMode="auto">
          <a:xfrm>
            <a:off x="5376168" y="3690091"/>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矩形 48"/>
          <p:cNvSpPr/>
          <p:nvPr/>
        </p:nvSpPr>
        <p:spPr bwMode="auto">
          <a:xfrm>
            <a:off x="5376168" y="4306913"/>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1" name="矩形 50"/>
          <p:cNvSpPr/>
          <p:nvPr/>
        </p:nvSpPr>
        <p:spPr bwMode="auto">
          <a:xfrm>
            <a:off x="5376168" y="4923735"/>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3" name="矩形 52"/>
          <p:cNvSpPr/>
          <p:nvPr/>
        </p:nvSpPr>
        <p:spPr bwMode="auto">
          <a:xfrm>
            <a:off x="3150919" y="3690091"/>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4" name="矩形 53"/>
          <p:cNvSpPr/>
          <p:nvPr/>
        </p:nvSpPr>
        <p:spPr bwMode="auto">
          <a:xfrm>
            <a:off x="3130865" y="4306913"/>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7" name="矩形 56"/>
          <p:cNvSpPr/>
          <p:nvPr/>
        </p:nvSpPr>
        <p:spPr bwMode="auto">
          <a:xfrm>
            <a:off x="3130865" y="4923735"/>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cxnSp>
        <p:nvCxnSpPr>
          <p:cNvPr id="58" name="直接箭头连接符 57"/>
          <p:cNvCxnSpPr>
            <a:stCxn id="54" idx="3"/>
            <a:endCxn id="49" idx="1"/>
          </p:cNvCxnSpPr>
          <p:nvPr/>
        </p:nvCxnSpPr>
        <p:spPr bwMode="auto">
          <a:xfrm>
            <a:off x="4341626" y="4474913"/>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9" name="直接箭头连接符 58"/>
          <p:cNvCxnSpPr>
            <a:stCxn id="57" idx="3"/>
            <a:endCxn id="51" idx="1"/>
          </p:cNvCxnSpPr>
          <p:nvPr/>
        </p:nvCxnSpPr>
        <p:spPr bwMode="auto">
          <a:xfrm>
            <a:off x="4341626" y="5091735"/>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63" name="直接连接符 62"/>
          <p:cNvCxnSpPr>
            <a:stCxn id="16" idx="1"/>
            <a:endCxn id="16" idx="3"/>
          </p:cNvCxnSpPr>
          <p:nvPr/>
        </p:nvCxnSpPr>
        <p:spPr bwMode="auto">
          <a:xfrm>
            <a:off x="5376168" y="3858091"/>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4" name="直接连接符 63"/>
          <p:cNvCxnSpPr>
            <a:stCxn id="49" idx="1"/>
            <a:endCxn id="49" idx="3"/>
          </p:cNvCxnSpPr>
          <p:nvPr/>
        </p:nvCxnSpPr>
        <p:spPr bwMode="auto">
          <a:xfrm>
            <a:off x="5376168" y="4474913"/>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7" name="直接连接符 66"/>
          <p:cNvCxnSpPr>
            <a:stCxn id="51" idx="1"/>
            <a:endCxn id="51" idx="3"/>
          </p:cNvCxnSpPr>
          <p:nvPr/>
        </p:nvCxnSpPr>
        <p:spPr bwMode="auto">
          <a:xfrm>
            <a:off x="5376168" y="5091735"/>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sp>
        <p:nvSpPr>
          <p:cNvPr id="70" name="矩形 69"/>
          <p:cNvSpPr/>
          <p:nvPr/>
        </p:nvSpPr>
        <p:spPr bwMode="auto">
          <a:xfrm>
            <a:off x="7392407" y="3858091"/>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2" name="矩形 71"/>
          <p:cNvSpPr/>
          <p:nvPr/>
        </p:nvSpPr>
        <p:spPr bwMode="auto">
          <a:xfrm>
            <a:off x="7392407" y="4749604"/>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4" name="文本框 73"/>
          <p:cNvSpPr txBox="1"/>
          <p:nvPr/>
        </p:nvSpPr>
        <p:spPr>
          <a:xfrm>
            <a:off x="7262909" y="3163133"/>
            <a:ext cx="1420325"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9637709" y="4113157"/>
            <a:ext cx="1171698" cy="723513"/>
            <a:chOff x="7505205" y="3019568"/>
            <a:chExt cx="878774" cy="542635"/>
          </a:xfrm>
        </p:grpSpPr>
        <p:sp>
          <p:nvSpPr>
            <p:cNvPr id="6" name="文本框 5"/>
            <p:cNvSpPr txBox="1"/>
            <p:nvPr/>
          </p:nvSpPr>
          <p:spPr>
            <a:xfrm>
              <a:off x="7567478" y="3121608"/>
              <a:ext cx="677831" cy="315423"/>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HDFS</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5" name="流程图: 存储数据 74"/>
            <p:cNvSpPr/>
            <p:nvPr/>
          </p:nvSpPr>
          <p:spPr bwMode="auto">
            <a:xfrm>
              <a:off x="7505205" y="3019568"/>
              <a:ext cx="878774" cy="542635"/>
            </a:xfrm>
            <a:prstGeom prst="flowChartOnlineStorag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77" name="直接箭头连接符 76"/>
          <p:cNvCxnSpPr>
            <a:stCxn id="70" idx="3"/>
            <a:endCxn id="75" idx="1"/>
          </p:cNvCxnSpPr>
          <p:nvPr/>
        </p:nvCxnSpPr>
        <p:spPr bwMode="auto">
          <a:xfrm>
            <a:off x="8603167" y="4026091"/>
            <a:ext cx="10345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80" name="直接箭头连接符 79"/>
          <p:cNvCxnSpPr>
            <a:stCxn id="72" idx="3"/>
            <a:endCxn id="75" idx="1"/>
          </p:cNvCxnSpPr>
          <p:nvPr/>
        </p:nvCxnSpPr>
        <p:spPr bwMode="auto">
          <a:xfrm flipV="1">
            <a:off x="8603167" y="4474913"/>
            <a:ext cx="10345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83" name="矩形 82"/>
          <p:cNvSpPr/>
          <p:nvPr/>
        </p:nvSpPr>
        <p:spPr bwMode="auto">
          <a:xfrm>
            <a:off x="1236783" y="4209413"/>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4" name="矩形 83"/>
          <p:cNvSpPr/>
          <p:nvPr/>
        </p:nvSpPr>
        <p:spPr bwMode="auto">
          <a:xfrm>
            <a:off x="1236783" y="4455255"/>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5" name="矩形 84"/>
          <p:cNvSpPr/>
          <p:nvPr/>
        </p:nvSpPr>
        <p:spPr bwMode="auto">
          <a:xfrm>
            <a:off x="1236783" y="469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6" name="矩形 85"/>
          <p:cNvSpPr/>
          <p:nvPr/>
        </p:nvSpPr>
        <p:spPr bwMode="auto">
          <a:xfrm>
            <a:off x="1236783" y="493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7" name="矩形 86"/>
          <p:cNvSpPr/>
          <p:nvPr/>
        </p:nvSpPr>
        <p:spPr bwMode="auto">
          <a:xfrm>
            <a:off x="1236783" y="517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0" name="矩形 89"/>
          <p:cNvSpPr/>
          <p:nvPr/>
        </p:nvSpPr>
        <p:spPr bwMode="auto">
          <a:xfrm>
            <a:off x="1235916" y="349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1" name="矩形 90"/>
          <p:cNvSpPr/>
          <p:nvPr/>
        </p:nvSpPr>
        <p:spPr bwMode="auto">
          <a:xfrm>
            <a:off x="1235916" y="373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2" name="矩形 91"/>
          <p:cNvSpPr/>
          <p:nvPr/>
        </p:nvSpPr>
        <p:spPr bwMode="auto">
          <a:xfrm>
            <a:off x="1235916" y="397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dirty="0">
              <a:latin typeface="Calibri" panose="020F0502020204030204" pitchFamily="34" charset="0"/>
              <a:ea typeface="宋体" panose="02010600030101010101" pitchFamily="2" charset="-122"/>
              <a:cs typeface="Arial" panose="020B0604020202020204" pitchFamily="34" charset="0"/>
            </a:endParaRPr>
          </a:p>
        </p:txBody>
      </p:sp>
      <p:cxnSp>
        <p:nvCxnSpPr>
          <p:cNvPr id="93" name="直接箭头连接符 92"/>
          <p:cNvCxnSpPr>
            <a:stCxn id="2" idx="2"/>
            <a:endCxn id="45" idx="0"/>
          </p:cNvCxnSpPr>
          <p:nvPr/>
        </p:nvCxnSpPr>
        <p:spPr bwMode="auto">
          <a:xfrm>
            <a:off x="5863315" y="1559392"/>
            <a:ext cx="0" cy="474377"/>
          </a:xfrm>
          <a:prstGeom prst="straightConnector1">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7" name="曲线连接符 96"/>
          <p:cNvCxnSpPr>
            <a:stCxn id="45" idx="1"/>
            <a:endCxn id="13" idx="0"/>
          </p:cNvCxnSpPr>
          <p:nvPr/>
        </p:nvCxnSpPr>
        <p:spPr bwMode="auto">
          <a:xfrm rot="10800000" flipV="1">
            <a:off x="3736246" y="2225767"/>
            <a:ext cx="1167069"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9" name="曲线连接符 98"/>
          <p:cNvCxnSpPr>
            <a:stCxn id="45" idx="3"/>
            <a:endCxn id="48" idx="0"/>
          </p:cNvCxnSpPr>
          <p:nvPr/>
        </p:nvCxnSpPr>
        <p:spPr bwMode="auto">
          <a:xfrm>
            <a:off x="6823315" y="2225769"/>
            <a:ext cx="1174472"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sp>
        <p:nvSpPr>
          <p:cNvPr id="102" name="左右箭头 101"/>
          <p:cNvSpPr/>
          <p:nvPr/>
        </p:nvSpPr>
        <p:spPr bwMode="auto">
          <a:xfrm rot="20644842">
            <a:off x="6806889" y="1880954"/>
            <a:ext cx="779151" cy="228719"/>
          </a:xfrm>
          <a:prstGeom prst="leftRightArrow">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3" name="文本框 102"/>
          <p:cNvSpPr txBox="1"/>
          <p:nvPr/>
        </p:nvSpPr>
        <p:spPr>
          <a:xfrm>
            <a:off x="1521412" y="3740546"/>
            <a:ext cx="512897" cy="1429237"/>
          </a:xfrm>
          <a:prstGeom prst="rect">
            <a:avLst/>
          </a:prstGeom>
          <a:noFill/>
        </p:spPr>
        <p:txBody>
          <a:bodyPr vert="eaVert"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数 据 片 段</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115" name="直接箭头连接符 114"/>
          <p:cNvCxnSpPr>
            <a:stCxn id="16" idx="3"/>
            <a:endCxn id="70" idx="1"/>
          </p:cNvCxnSpPr>
          <p:nvPr/>
        </p:nvCxnSpPr>
        <p:spPr bwMode="auto">
          <a:xfrm>
            <a:off x="6405363" y="3858091"/>
            <a:ext cx="987044" cy="168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18" name="直接箭头连接符 117"/>
          <p:cNvCxnSpPr>
            <a:stCxn id="16" idx="3"/>
            <a:endCxn id="72" idx="1"/>
          </p:cNvCxnSpPr>
          <p:nvPr/>
        </p:nvCxnSpPr>
        <p:spPr bwMode="auto">
          <a:xfrm>
            <a:off x="6405363" y="3858092"/>
            <a:ext cx="987044" cy="105951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1" name="直接箭头连接符 120"/>
          <p:cNvCxnSpPr>
            <a:stCxn id="49" idx="3"/>
            <a:endCxn id="70" idx="1"/>
          </p:cNvCxnSpPr>
          <p:nvPr/>
        </p:nvCxnSpPr>
        <p:spPr bwMode="auto">
          <a:xfrm flipV="1">
            <a:off x="6405363" y="4026091"/>
            <a:ext cx="9870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4" name="直接箭头连接符 123"/>
          <p:cNvCxnSpPr>
            <a:stCxn id="49" idx="3"/>
            <a:endCxn id="72" idx="1"/>
          </p:cNvCxnSpPr>
          <p:nvPr/>
        </p:nvCxnSpPr>
        <p:spPr bwMode="auto">
          <a:xfrm>
            <a:off x="6405363" y="4474913"/>
            <a:ext cx="9870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7" name="直接箭头连接符 126"/>
          <p:cNvCxnSpPr>
            <a:stCxn id="51" idx="3"/>
            <a:endCxn id="70" idx="1"/>
          </p:cNvCxnSpPr>
          <p:nvPr/>
        </p:nvCxnSpPr>
        <p:spPr bwMode="auto">
          <a:xfrm flipV="1">
            <a:off x="6405363" y="4026091"/>
            <a:ext cx="987044" cy="1065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0" name="直接箭头连接符 129"/>
          <p:cNvCxnSpPr>
            <a:stCxn id="51" idx="3"/>
            <a:endCxn id="72" idx="1"/>
          </p:cNvCxnSpPr>
          <p:nvPr/>
        </p:nvCxnSpPr>
        <p:spPr bwMode="auto">
          <a:xfrm flipV="1">
            <a:off x="6405363" y="4917604"/>
            <a:ext cx="987044" cy="17413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3" name="直接箭头连接符 132"/>
          <p:cNvCxnSpPr>
            <a:stCxn id="90" idx="3"/>
            <a:endCxn id="53" idx="1"/>
          </p:cNvCxnSpPr>
          <p:nvPr/>
        </p:nvCxnSpPr>
        <p:spPr bwMode="auto">
          <a:xfrm>
            <a:off x="2265111" y="3614568"/>
            <a:ext cx="885808" cy="24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8" name="直接箭头连接符 137"/>
          <p:cNvCxnSpPr>
            <a:stCxn id="91" idx="3"/>
            <a:endCxn id="53" idx="1"/>
          </p:cNvCxnSpPr>
          <p:nvPr/>
        </p:nvCxnSpPr>
        <p:spPr bwMode="auto">
          <a:xfrm>
            <a:off x="2265111" y="3854568"/>
            <a:ext cx="885808" cy="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1" name="直接箭头连接符 140"/>
          <p:cNvCxnSpPr>
            <a:stCxn id="92" idx="3"/>
            <a:endCxn id="53" idx="1"/>
          </p:cNvCxnSpPr>
          <p:nvPr/>
        </p:nvCxnSpPr>
        <p:spPr bwMode="auto">
          <a:xfrm flipV="1">
            <a:off x="2265111" y="3858091"/>
            <a:ext cx="885808" cy="23647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4" name="直接箭头连接符 143"/>
          <p:cNvCxnSpPr>
            <a:endCxn id="54" idx="1"/>
          </p:cNvCxnSpPr>
          <p:nvPr/>
        </p:nvCxnSpPr>
        <p:spPr bwMode="auto">
          <a:xfrm>
            <a:off x="2248046" y="4215558"/>
            <a:ext cx="882820" cy="25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5" name="直接箭头连接符 144"/>
          <p:cNvCxnSpPr>
            <a:endCxn id="54" idx="1"/>
          </p:cNvCxnSpPr>
          <p:nvPr/>
        </p:nvCxnSpPr>
        <p:spPr bwMode="auto">
          <a:xfrm>
            <a:off x="2248046" y="4455558"/>
            <a:ext cx="882820" cy="1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6" name="直接箭头连接符 145"/>
          <p:cNvCxnSpPr>
            <a:endCxn id="54" idx="1"/>
          </p:cNvCxnSpPr>
          <p:nvPr/>
        </p:nvCxnSpPr>
        <p:spPr bwMode="auto">
          <a:xfrm flipV="1">
            <a:off x="2248046" y="4474914"/>
            <a:ext cx="882820" cy="220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0" name="直接箭头连接符 149"/>
          <p:cNvCxnSpPr>
            <a:stCxn id="85" idx="3"/>
            <a:endCxn id="57" idx="1"/>
          </p:cNvCxnSpPr>
          <p:nvPr/>
        </p:nvCxnSpPr>
        <p:spPr bwMode="auto">
          <a:xfrm>
            <a:off x="2265977" y="4818068"/>
            <a:ext cx="864888" cy="27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1" name="直接箭头连接符 150"/>
          <p:cNvCxnSpPr>
            <a:stCxn id="86" idx="3"/>
            <a:endCxn id="57" idx="1"/>
          </p:cNvCxnSpPr>
          <p:nvPr/>
        </p:nvCxnSpPr>
        <p:spPr bwMode="auto">
          <a:xfrm>
            <a:off x="2265977" y="5058068"/>
            <a:ext cx="864888" cy="3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2" name="直接箭头连接符 151"/>
          <p:cNvCxnSpPr>
            <a:stCxn id="87" idx="3"/>
            <a:endCxn id="57" idx="1"/>
          </p:cNvCxnSpPr>
          <p:nvPr/>
        </p:nvCxnSpPr>
        <p:spPr bwMode="auto">
          <a:xfrm flipV="1">
            <a:off x="2265977" y="5091735"/>
            <a:ext cx="864888" cy="20633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64" name="文本框 163"/>
          <p:cNvSpPr txBox="1"/>
          <p:nvPr/>
        </p:nvSpPr>
        <p:spPr>
          <a:xfrm>
            <a:off x="5220666" y="1580522"/>
            <a:ext cx="595035"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提交</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2536875" y="2393171"/>
            <a:ext cx="1451038"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Map</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6" name="文本框 165"/>
          <p:cNvSpPr txBox="1"/>
          <p:nvPr/>
        </p:nvSpPr>
        <p:spPr>
          <a:xfrm>
            <a:off x="7710530" y="2393171"/>
            <a:ext cx="1728550"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Reduce</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145175" y="5830517"/>
            <a:ext cx="1140056" cy="379656"/>
          </a:xfrm>
          <a:prstGeom prst="rect">
            <a:avLst/>
          </a:prstGeom>
          <a:noFill/>
        </p:spPr>
        <p:txBody>
          <a:bodyPr wrap="none" rtlCol="0">
            <a:spAutoFit/>
          </a:bodyPr>
          <a:lstStyle/>
          <a:p>
            <a:r>
              <a:rPr lang="zh-CN" altLang="en-US" sz="1865" dirty="0">
                <a:solidFill>
                  <a:srgbClr val="7F739A"/>
                </a:solidFill>
                <a:latin typeface="微软雅黑" panose="020B0503020204020204" pitchFamily="34" charset="-122"/>
                <a:ea typeface="微软雅黑" panose="020B0503020204020204" pitchFamily="34" charset="-122"/>
              </a:rPr>
              <a:t>输入数据</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3115922" y="5830517"/>
            <a:ext cx="1181734" cy="379656"/>
          </a:xfrm>
          <a:prstGeom prst="rect">
            <a:avLst/>
          </a:prstGeom>
          <a:noFill/>
        </p:spPr>
        <p:txBody>
          <a:bodyPr wrap="none" rtlCol="0">
            <a:spAutoFit/>
          </a:bodyPr>
          <a:lstStyle/>
          <a:p>
            <a:r>
              <a:rPr lang="en-US" altLang="zh-CN" sz="1865" dirty="0">
                <a:solidFill>
                  <a:srgbClr val="7F739A"/>
                </a:solidFill>
                <a:latin typeface="微软雅黑" panose="020B0503020204020204" pitchFamily="34" charset="-122"/>
                <a:ea typeface="微软雅黑" panose="020B0503020204020204" pitchFamily="34" charset="-122"/>
              </a:rPr>
              <a:t>Map</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4856560" y="5686889"/>
            <a:ext cx="2041392" cy="666977"/>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中间结果</a:t>
            </a:r>
            <a:endParaRPr lang="en-US" altLang="zh-CN" sz="1865" dirty="0">
              <a:solidFill>
                <a:srgbClr val="7F739A"/>
              </a:solidFill>
              <a:latin typeface="微软雅黑" panose="020B0503020204020204" pitchFamily="34" charset="-122"/>
              <a:ea typeface="微软雅黑" panose="020B0503020204020204" pitchFamily="34" charset="-122"/>
            </a:endParaRPr>
          </a:p>
          <a:p>
            <a:pPr algn="ctr"/>
            <a:r>
              <a:rPr lang="zh-CN" altLang="en-US" sz="1865" dirty="0">
                <a:solidFill>
                  <a:srgbClr val="7F739A"/>
                </a:solidFill>
                <a:latin typeface="微软雅黑" panose="020B0503020204020204" pitchFamily="34" charset="-122"/>
                <a:ea typeface="微软雅黑" panose="020B0503020204020204" pitchFamily="34" charset="-122"/>
              </a:rPr>
              <a:t>（</a:t>
            </a:r>
            <a:r>
              <a:rPr lang="en-US" altLang="zh-CN" sz="1865" dirty="0">
                <a:solidFill>
                  <a:srgbClr val="7F739A"/>
                </a:solidFill>
                <a:latin typeface="微软雅黑" panose="020B0503020204020204" pitchFamily="34" charset="-122"/>
                <a:ea typeface="微软雅黑" panose="020B0503020204020204" pitchFamily="34" charset="-122"/>
              </a:rPr>
              <a:t>Key-Value</a:t>
            </a:r>
            <a:r>
              <a:rPr lang="zh-CN" altLang="en-US" sz="1865" dirty="0">
                <a:solidFill>
                  <a:srgbClr val="7F739A"/>
                </a:solidFill>
                <a:latin typeface="微软雅黑" panose="020B0503020204020204" pitchFamily="34" charset="-122"/>
                <a:ea typeface="微软雅黑" panose="020B0503020204020204" pitchFamily="34" charset="-122"/>
              </a:rPr>
              <a:t>对）</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7270561" y="5830517"/>
            <a:ext cx="1506310" cy="379656"/>
          </a:xfrm>
          <a:prstGeom prst="rect">
            <a:avLst/>
          </a:prstGeom>
          <a:noFill/>
        </p:spPr>
        <p:txBody>
          <a:bodyPr wrap="none" rtlCol="0">
            <a:spAutoFit/>
          </a:bodyPr>
          <a:lstStyle/>
          <a:p>
            <a:pPr algn="ctr"/>
            <a:r>
              <a:rPr lang="en-US" altLang="zh-CN" sz="1865" dirty="0">
                <a:solidFill>
                  <a:srgbClr val="7F739A"/>
                </a:solidFill>
                <a:latin typeface="微软雅黑" panose="020B0503020204020204" pitchFamily="34" charset="-122"/>
                <a:ea typeface="微软雅黑" panose="020B0503020204020204" pitchFamily="34" charset="-122"/>
              </a:rPr>
              <a:t>Reduce</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9653532" y="5830517"/>
            <a:ext cx="1140056" cy="379656"/>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输出结果</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1046589" y="3228557"/>
            <a:ext cx="1409089" cy="3012331"/>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6" name="圆角矩形 65"/>
          <p:cNvSpPr/>
          <p:nvPr/>
        </p:nvSpPr>
        <p:spPr bwMode="auto">
          <a:xfrm>
            <a:off x="2576691" y="2300044"/>
            <a:ext cx="2249080"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8" name="圆角矩形 67"/>
          <p:cNvSpPr/>
          <p:nvPr/>
        </p:nvSpPr>
        <p:spPr bwMode="auto">
          <a:xfrm>
            <a:off x="4973159" y="3279581"/>
            <a:ext cx="1845315" cy="310493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9" name="圆角矩形 68"/>
          <p:cNvSpPr/>
          <p:nvPr/>
        </p:nvSpPr>
        <p:spPr bwMode="auto">
          <a:xfrm>
            <a:off x="6869925" y="2300044"/>
            <a:ext cx="2545831"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1" name="圆角矩形 70"/>
          <p:cNvSpPr/>
          <p:nvPr/>
        </p:nvSpPr>
        <p:spPr bwMode="auto">
          <a:xfrm>
            <a:off x="9383422" y="3690091"/>
            <a:ext cx="1759717" cy="2550796"/>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3" name="圆角矩形 72"/>
          <p:cNvSpPr/>
          <p:nvPr/>
        </p:nvSpPr>
        <p:spPr bwMode="auto">
          <a:xfrm>
            <a:off x="4825772" y="990659"/>
            <a:ext cx="2102969" cy="1672100"/>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8" name="圆角矩形 77"/>
          <p:cNvSpPr/>
          <p:nvPr/>
        </p:nvSpPr>
        <p:spPr bwMode="auto">
          <a:xfrm>
            <a:off x="2510191"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9" name="圆角矩形 78"/>
          <p:cNvSpPr/>
          <p:nvPr/>
        </p:nvSpPr>
        <p:spPr bwMode="auto">
          <a:xfrm>
            <a:off x="7790699"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1" grpId="0" animBg="1"/>
      <p:bldP spid="73" grpId="0" animBg="1"/>
      <p:bldP spid="78" grpId="0" animBg="1"/>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1080000"/>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1486" y="2404463"/>
            <a:ext cx="4476857" cy="2954725"/>
          </a:xfrm>
          <a:prstGeom prst="rect">
            <a:avLst/>
          </a:prstGeom>
        </p:spPr>
      </p:pic>
      <p:sp>
        <p:nvSpPr>
          <p:cNvPr id="4" name="文本框 3"/>
          <p:cNvSpPr txBox="1"/>
          <p:nvPr/>
        </p:nvSpPr>
        <p:spPr>
          <a:xfrm>
            <a:off x="9327999" y="3635243"/>
            <a:ext cx="776175" cy="666786"/>
          </a:xfrm>
          <a:prstGeom prst="rect">
            <a:avLst/>
          </a:prstGeom>
          <a:noFill/>
        </p:spPr>
        <p:txBody>
          <a:bodyPr wrap="none" rtlCol="0">
            <a:spAutoFit/>
          </a:bodyPr>
          <a:lstStyle/>
          <a:p>
            <a:r>
              <a:rPr lang="en-US" altLang="zh-CN" sz="3735" dirty="0">
                <a:solidFill>
                  <a:srgbClr val="FF3F5F"/>
                </a:solidFill>
              </a:rPr>
              <a:t>X 4</a:t>
            </a:r>
            <a:endParaRPr lang="zh-CN" altLang="en-US" sz="3735" dirty="0">
              <a:solidFill>
                <a:srgbClr val="FF3F5F"/>
              </a:solidFill>
            </a:endParaRPr>
          </a:p>
        </p:txBody>
      </p:sp>
      <p:sp>
        <p:nvSpPr>
          <p:cNvPr id="9" name="禁止符 8"/>
          <p:cNvSpPr/>
          <p:nvPr/>
        </p:nvSpPr>
        <p:spPr bwMode="auto">
          <a:xfrm rot="5834116">
            <a:off x="5561633" y="2644299"/>
            <a:ext cx="2538531" cy="2523476"/>
          </a:xfrm>
          <a:prstGeom prst="noSmoking">
            <a:avLst>
              <a:gd name="adj" fmla="val 11464"/>
            </a:avLst>
          </a:prstGeom>
          <a:solidFill>
            <a:srgbClr val="FF3F5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4">
                                            <p:txEl>
                                              <p:pRg st="0" end="0"/>
                                            </p:txEl>
                                          </p:spTgt>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6916" y="2288996"/>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6" name="文本框 5"/>
          <p:cNvSpPr txBox="1"/>
          <p:nvPr/>
        </p:nvSpPr>
        <p:spPr>
          <a:xfrm>
            <a:off x="5966916" y="3279057"/>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7" name="文本框 6"/>
          <p:cNvSpPr txBox="1"/>
          <p:nvPr/>
        </p:nvSpPr>
        <p:spPr>
          <a:xfrm>
            <a:off x="5966916" y="4269119"/>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23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9779" y="2275840"/>
            <a:ext cx="2879620" cy="18029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23" y="1818181"/>
            <a:ext cx="2729149" cy="2631680"/>
          </a:xfrm>
          <a:prstGeom prst="rect">
            <a:avLst/>
          </a:prstGeom>
        </p:spPr>
      </p:pic>
      <p:sp>
        <p:nvSpPr>
          <p:cNvPr id="8" name="文本框 7"/>
          <p:cNvSpPr txBox="1"/>
          <p:nvPr/>
        </p:nvSpPr>
        <p:spPr>
          <a:xfrm>
            <a:off x="2612183" y="4414979"/>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小型机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91581" y="5818102"/>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大型机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60506" y="5018493"/>
            <a:ext cx="1735489"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磁盘阵列</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860061" y="4681719"/>
            <a:ext cx="1735489" cy="501650"/>
          </a:xfrm>
          <a:prstGeom prst="rect">
            <a:avLst/>
          </a:prstGeom>
          <a:noFill/>
        </p:spPr>
        <p:txBody>
          <a:bodyPr wrap="square" rtlCol="0">
            <a:spAutoFit/>
          </a:bodyPr>
          <a:lstStyle/>
          <a:p>
            <a:r>
              <a:rPr lang="en-US" altLang="zh-CN" sz="2665" b="1" dirty="0">
                <a:solidFill>
                  <a:srgbClr val="00B0F0"/>
                </a:solidFill>
                <a:latin typeface="微软雅黑" panose="020B0503020204020204" pitchFamily="34" charset="-122"/>
                <a:ea typeface="微软雅黑" panose="020B0503020204020204" pitchFamily="34" charset="-122"/>
              </a:rPr>
              <a:t>……</a:t>
            </a:r>
            <a:endParaRPr lang="en-US" altLang="zh-CN" sz="2665"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595294" y="2332029"/>
            <a:ext cx="1826141" cy="584775"/>
          </a:xfrm>
          <a:prstGeom prst="rect">
            <a:avLst/>
          </a:prstGeom>
          <a:noFill/>
        </p:spPr>
        <p:txBody>
          <a:bodyPr wrap="none" rtlCol="0">
            <a:spAutoFit/>
          </a:bodyPr>
          <a:lstStyle/>
          <a:p>
            <a:pPr algn="ctr"/>
            <a:r>
              <a:rPr lang="en-US" altLang="zh-CN" sz="3200" dirty="0">
                <a:solidFill>
                  <a:srgbClr val="FF3F5F"/>
                </a:solidFill>
                <a:latin typeface="+mn-ea"/>
              </a:rPr>
              <a:t>Reduce</a:t>
            </a:r>
            <a:r>
              <a:rPr lang="zh-CN" altLang="en-US" sz="3200" dirty="0">
                <a:solidFill>
                  <a:srgbClr val="FF3F5F"/>
                </a:solidFill>
                <a:latin typeface="+mn-ea"/>
              </a:rPr>
              <a:t>端</a:t>
            </a:r>
            <a:endParaRPr lang="zh-CN" altLang="en-US" sz="3200" dirty="0">
              <a:solidFill>
                <a:srgbClr val="FF3F5F"/>
              </a:solidFill>
              <a:latin typeface="+mn-ea"/>
            </a:endParaRPr>
          </a:p>
        </p:txBody>
      </p:sp>
      <p:sp>
        <p:nvSpPr>
          <p:cNvPr id="6" name="文本框 5"/>
          <p:cNvSpPr txBox="1"/>
          <p:nvPr/>
        </p:nvSpPr>
        <p:spPr>
          <a:xfrm>
            <a:off x="5287518" y="3322090"/>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7" name="文本框 6"/>
          <p:cNvSpPr txBox="1"/>
          <p:nvPr/>
        </p:nvSpPr>
        <p:spPr>
          <a:xfrm>
            <a:off x="5287518" y="431215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2400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8" name="文本框 17"/>
          <p:cNvSpPr txBox="1"/>
          <p:nvPr/>
        </p:nvSpPr>
        <p:spPr>
          <a:xfrm>
            <a:off x="5297198" y="525074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19" name="圆角矩形 18"/>
          <p:cNvSpPr/>
          <p:nvPr/>
        </p:nvSpPr>
        <p:spPr bwMode="auto">
          <a:xfrm>
            <a:off x="8000648" y="543452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20" name="直接连接符 19"/>
          <p:cNvCxnSpPr/>
          <p:nvPr/>
        </p:nvCxnSpPr>
        <p:spPr bwMode="auto">
          <a:xfrm>
            <a:off x="8120179" y="555452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grpSp>
        <p:nvGrpSpPr>
          <p:cNvPr id="21" name="组合 20"/>
          <p:cNvGrpSpPr/>
          <p:nvPr/>
        </p:nvGrpSpPr>
        <p:grpSpPr>
          <a:xfrm>
            <a:off x="10065867" y="3313087"/>
            <a:ext cx="96000" cy="624000"/>
            <a:chOff x="3782746" y="3710107"/>
            <a:chExt cx="144011" cy="729855"/>
          </a:xfrm>
        </p:grpSpPr>
        <p:sp>
          <p:nvSpPr>
            <p:cNvPr id="22" name="圆角矩形 21"/>
            <p:cNvSpPr/>
            <p:nvPr/>
          </p:nvSpPr>
          <p:spPr bwMode="auto">
            <a:xfrm rot="2739593">
              <a:off x="3489830" y="4003034"/>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23" name="圆角矩形 22"/>
            <p:cNvSpPr/>
            <p:nvPr/>
          </p:nvSpPr>
          <p:spPr bwMode="auto">
            <a:xfrm rot="7967015">
              <a:off x="3489819" y="4003035"/>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24" name="圆角矩形 23"/>
          <p:cNvSpPr/>
          <p:nvPr/>
        </p:nvSpPr>
        <p:spPr bwMode="auto">
          <a:xfrm>
            <a:off x="5276019" y="3253361"/>
            <a:ext cx="6442859" cy="704796"/>
          </a:xfrm>
          <a:prstGeom prst="roundRect">
            <a:avLst>
              <a:gd name="adj" fmla="val 10374"/>
            </a:avLst>
          </a:prstGeom>
          <a:noFill/>
          <a:ln w="2540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0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80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30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2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P spid="18" grpId="0"/>
      <p:bldP spid="19"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42112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 </a:t>
            </a:r>
            <a:r>
              <a:rPr lang="zh-CN" altLang="en-US" sz="4800" b="1" dirty="0" err="1">
                <a:solidFill>
                  <a:srgbClr val="0A9496"/>
                </a:solidFill>
                <a:latin typeface="微软雅黑" panose="020B0503020204020204" pitchFamily="34" charset="-122"/>
                <a:ea typeface="微软雅黑" panose="020B0503020204020204" pitchFamily="34" charset="-122"/>
              </a:rPr>
              <a:t>应用场景</a:t>
            </a:r>
            <a:endParaRPr lang="zh-CN" altLang="en-US" sz="4800" b="1" dirty="0" err="1">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485902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sym typeface="+mn-ea"/>
              </a:rPr>
              <a:t>视频分析和检索</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429641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sym typeface="+mn-ea"/>
              </a:rPr>
              <a:t>数据分析手段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49880" y="4458970"/>
            <a:ext cx="2672080" cy="270700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全文挖掘</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建立索引</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图形创建和分析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模式识别</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pPr>
            <a:endParaRPr lang="zh-CN" altLang="en-US" sz="2000" b="1" dirty="0">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49060" y="4474845"/>
            <a:ext cx="4857115" cy="178371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协同过滤</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情感分析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风险评估</a:t>
            </a:r>
            <a:endParaRPr lang="zh-CN" altLang="en-US" sz="2000" b="1" dirty="0">
              <a:solidFill>
                <a:srgbClr val="0A9496"/>
              </a:solidFill>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HDFS</a:t>
            </a:r>
            <a:r>
              <a:rPr lang="zh-CN" altLang="en-US" sz="2400" dirty="0">
                <a:solidFill>
                  <a:srgbClr val="7B7C7F"/>
                </a:solidFill>
                <a:latin typeface="微软雅黑" panose="020B0503020204020204" pitchFamily="34" charset="-122"/>
                <a:ea typeface="微软雅黑" panose="020B0503020204020204" pitchFamily="34" charset="-122"/>
              </a:rPr>
              <a:t>介绍</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Hadoop</a:t>
            </a:r>
            <a:r>
              <a:rPr lang="zh-CN" altLang="en-US" sz="2400" dirty="0">
                <a:solidFill>
                  <a:srgbClr val="7B7C7F"/>
                </a:solidFill>
                <a:latin typeface="微软雅黑" panose="020B0503020204020204" pitchFamily="34" charset="-122"/>
                <a:ea typeface="微软雅黑" panose="020B0503020204020204" pitchFamily="34" charset="-122"/>
              </a:rPr>
              <a:t>概述</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58061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5134377"/>
            <a:ext cx="5318235" cy="460375"/>
          </a:xfrm>
          <a:prstGeom prst="rect">
            <a:avLst/>
          </a:prstGeom>
          <a:noFill/>
        </p:spPr>
        <p:txBody>
          <a:bodyPr wrap="square" rtlCol="0">
            <a:spAutoFit/>
          </a:bodyPr>
          <a:lstStyle/>
          <a:p>
            <a:r>
              <a:rPr lang="zh-CN" altLang="en-US" sz="2400" dirty="0">
                <a:solidFill>
                  <a:srgbClr val="7B7C7F"/>
                </a:solidFill>
                <a:latin typeface="微软雅黑" panose="020B0503020204020204" pitchFamily="34" charset="-122"/>
                <a:ea typeface="微软雅黑" panose="020B0503020204020204" pitchFamily="34" charset="-122"/>
                <a:sym typeface="+mn-ea"/>
              </a:rPr>
              <a:t>计算加速引擎</a:t>
            </a:r>
            <a:r>
              <a:rPr lang="en-US" altLang="zh-CN" sz="2400" dirty="0">
                <a:solidFill>
                  <a:srgbClr val="7B7C7F"/>
                </a:solidFill>
                <a:latin typeface="微软雅黑" panose="020B0503020204020204" pitchFamily="34" charset="-122"/>
                <a:ea typeface="微软雅黑" panose="020B0503020204020204" pitchFamily="34" charset="-122"/>
                <a:sym typeface="+mn-ea"/>
              </a:rPr>
              <a:t>-Spark</a:t>
            </a:r>
            <a:endParaRPr lang="zh-CN" altLang="en-US" sz="2400"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51885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4464" y="493620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4301257"/>
            <a:ext cx="5318235" cy="460375"/>
          </a:xfrm>
          <a:prstGeom prst="rect">
            <a:avLst/>
          </a:prstGeom>
          <a:noFill/>
        </p:spPr>
        <p:txBody>
          <a:bodyPr wrap="square" rtlCol="0">
            <a:spAutoFit/>
          </a:bodyPr>
          <a:p>
            <a:r>
              <a:rPr lang="en-US" altLang="zh-CN" sz="2400" dirty="0" err="1">
                <a:solidFill>
                  <a:srgbClr val="7B7C7F"/>
                </a:solidFill>
                <a:latin typeface="微软雅黑" panose="020B0503020204020204" pitchFamily="34" charset="-122"/>
                <a:ea typeface="微软雅黑" panose="020B0503020204020204" pitchFamily="34" charset="-122"/>
                <a:sym typeface="+mn-ea"/>
              </a:rPr>
              <a:t>MapReduce</a:t>
            </a:r>
            <a:r>
              <a:rPr lang="zh-CN" altLang="en-US" sz="2400" dirty="0">
                <a:solidFill>
                  <a:srgbClr val="7B7C7F"/>
                </a:solidFill>
                <a:latin typeface="微软雅黑" panose="020B0503020204020204" pitchFamily="34" charset="-122"/>
                <a:ea typeface="微软雅黑" panose="020B0503020204020204" pitchFamily="34" charset="-122"/>
                <a:sym typeface="+mn-ea"/>
              </a:rPr>
              <a:t>介绍</a:t>
            </a:r>
            <a:endParaRPr lang="en-US" altLang="zh-CN" sz="2400"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3432" y="435547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9601"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16180" y="1994221"/>
            <a:ext cx="5962357" cy="3358635"/>
          </a:xfrm>
          <a:prstGeom prst="rect">
            <a:avLst/>
          </a:prstGeom>
        </p:spPr>
      </p:pic>
      <p:grpSp>
        <p:nvGrpSpPr>
          <p:cNvPr id="12" name="组合 11"/>
          <p:cNvGrpSpPr/>
          <p:nvPr/>
        </p:nvGrpSpPr>
        <p:grpSpPr>
          <a:xfrm>
            <a:off x="7606157" y="2919693"/>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17" name="Freeform 241"/>
          <p:cNvSpPr>
            <a:spLocks noEditPoints="1"/>
          </p:cNvSpPr>
          <p:nvPr/>
        </p:nvSpPr>
        <p:spPr bwMode="auto">
          <a:xfrm>
            <a:off x="7056954" y="4202130"/>
            <a:ext cx="1098404" cy="2062228"/>
          </a:xfrm>
          <a:custGeom>
            <a:avLst/>
            <a:gdLst/>
            <a:ahLst/>
            <a:cxnLst>
              <a:cxn ang="0">
                <a:pos x="55" y="55"/>
              </a:cxn>
              <a:cxn ang="0">
                <a:pos x="71" y="46"/>
              </a:cxn>
              <a:cxn ang="0">
                <a:pos x="312" y="10"/>
              </a:cxn>
              <a:cxn ang="0">
                <a:pos x="384" y="2"/>
              </a:cxn>
              <a:cxn ang="0">
                <a:pos x="370" y="1141"/>
              </a:cxn>
              <a:cxn ang="0">
                <a:pos x="94" y="1113"/>
              </a:cxn>
              <a:cxn ang="0">
                <a:pos x="64" y="1111"/>
              </a:cxn>
              <a:cxn ang="0">
                <a:pos x="59" y="1081"/>
              </a:cxn>
              <a:cxn ang="0">
                <a:pos x="55" y="101"/>
              </a:cxn>
              <a:cxn ang="0">
                <a:pos x="247" y="154"/>
              </a:cxn>
              <a:cxn ang="0">
                <a:pos x="268" y="180"/>
              </a:cxn>
              <a:cxn ang="0">
                <a:pos x="263" y="216"/>
              </a:cxn>
              <a:cxn ang="0">
                <a:pos x="237" y="243"/>
              </a:cxn>
              <a:cxn ang="0">
                <a:pos x="199" y="247"/>
              </a:cxn>
              <a:cxn ang="0">
                <a:pos x="174" y="227"/>
              </a:cxn>
              <a:cxn ang="0">
                <a:pos x="171" y="191"/>
              </a:cxn>
              <a:cxn ang="0">
                <a:pos x="193" y="160"/>
              </a:cxn>
              <a:cxn ang="0">
                <a:pos x="225" y="160"/>
              </a:cxn>
              <a:cxn ang="0">
                <a:pos x="250" y="169"/>
              </a:cxn>
              <a:cxn ang="0">
                <a:pos x="259" y="196"/>
              </a:cxn>
              <a:cxn ang="0">
                <a:pos x="247" y="223"/>
              </a:cxn>
              <a:cxn ang="0">
                <a:pos x="221" y="238"/>
              </a:cxn>
              <a:cxn ang="0">
                <a:pos x="195" y="233"/>
              </a:cxn>
              <a:cxn ang="0">
                <a:pos x="180" y="210"/>
              </a:cxn>
              <a:cxn ang="0">
                <a:pos x="186" y="181"/>
              </a:cxn>
              <a:cxn ang="0">
                <a:pos x="209" y="162"/>
              </a:cxn>
              <a:cxn ang="0">
                <a:pos x="231" y="173"/>
              </a:cxn>
              <a:cxn ang="0">
                <a:pos x="245" y="185"/>
              </a:cxn>
              <a:cxn ang="0">
                <a:pos x="245" y="205"/>
              </a:cxn>
              <a:cxn ang="0">
                <a:pos x="233" y="222"/>
              </a:cxn>
              <a:cxn ang="0">
                <a:pos x="213" y="227"/>
              </a:cxn>
              <a:cxn ang="0">
                <a:pos x="196" y="217"/>
              </a:cxn>
              <a:cxn ang="0">
                <a:pos x="192" y="198"/>
              </a:cxn>
              <a:cxn ang="0">
                <a:pos x="202" y="180"/>
              </a:cxn>
              <a:cxn ang="0">
                <a:pos x="197" y="335"/>
              </a:cxn>
              <a:cxn ang="0">
                <a:pos x="540" y="82"/>
              </a:cxn>
              <a:cxn ang="0">
                <a:pos x="538" y="1088"/>
              </a:cxn>
              <a:cxn ang="0">
                <a:pos x="539" y="174"/>
              </a:cxn>
              <a:cxn ang="0">
                <a:pos x="485" y="79"/>
              </a:cxn>
              <a:cxn ang="0">
                <a:pos x="467" y="78"/>
              </a:cxn>
              <a:cxn ang="0">
                <a:pos x="449" y="78"/>
              </a:cxn>
              <a:cxn ang="0">
                <a:pos x="444" y="1091"/>
              </a:cxn>
              <a:cxn ang="0">
                <a:pos x="403" y="1089"/>
              </a:cxn>
              <a:cxn ang="0">
                <a:pos x="36" y="132"/>
              </a:cxn>
              <a:cxn ang="0">
                <a:pos x="5" y="155"/>
              </a:cxn>
              <a:cxn ang="0">
                <a:pos x="0" y="720"/>
              </a:cxn>
              <a:cxn ang="0">
                <a:pos x="24" y="1051"/>
              </a:cxn>
              <a:cxn ang="0">
                <a:pos x="45" y="637"/>
              </a:cxn>
              <a:cxn ang="0">
                <a:pos x="37" y="380"/>
              </a:cxn>
              <a:cxn ang="0">
                <a:pos x="27" y="475"/>
              </a:cxn>
              <a:cxn ang="0">
                <a:pos x="25" y="576"/>
              </a:cxn>
              <a:cxn ang="0">
                <a:pos x="24" y="582"/>
              </a:cxn>
              <a:cxn ang="0">
                <a:pos x="18" y="581"/>
              </a:cxn>
              <a:cxn ang="0">
                <a:pos x="18" y="575"/>
              </a:cxn>
              <a:cxn ang="0">
                <a:pos x="24" y="593"/>
              </a:cxn>
              <a:cxn ang="0">
                <a:pos x="25" y="599"/>
              </a:cxn>
              <a:cxn ang="0">
                <a:pos x="19" y="600"/>
              </a:cxn>
              <a:cxn ang="0">
                <a:pos x="17" y="595"/>
              </a:cxn>
              <a:cxn ang="0">
                <a:pos x="22" y="609"/>
              </a:cxn>
              <a:cxn ang="0">
                <a:pos x="25" y="613"/>
              </a:cxn>
              <a:cxn ang="0">
                <a:pos x="22" y="618"/>
              </a:cxn>
              <a:cxn ang="0">
                <a:pos x="17" y="614"/>
              </a:cxn>
              <a:cxn ang="0">
                <a:pos x="19" y="609"/>
              </a:cxn>
            </a:cxnLst>
            <a:rect l="0" t="0" r="r" b="b"/>
            <a:pathLst>
              <a:path w="682" h="1141">
                <a:moveTo>
                  <a:pt x="552" y="85"/>
                </a:moveTo>
                <a:lnTo>
                  <a:pt x="682" y="297"/>
                </a:lnTo>
                <a:lnTo>
                  <a:pt x="682" y="924"/>
                </a:lnTo>
                <a:lnTo>
                  <a:pt x="552" y="1073"/>
                </a:lnTo>
                <a:lnTo>
                  <a:pt x="552" y="85"/>
                </a:lnTo>
                <a:close/>
                <a:moveTo>
                  <a:pt x="55" y="59"/>
                </a:moveTo>
                <a:lnTo>
                  <a:pt x="55" y="59"/>
                </a:lnTo>
                <a:lnTo>
                  <a:pt x="55" y="59"/>
                </a:lnTo>
                <a:lnTo>
                  <a:pt x="55" y="58"/>
                </a:lnTo>
                <a:lnTo>
                  <a:pt x="55" y="58"/>
                </a:lnTo>
                <a:lnTo>
                  <a:pt x="55" y="56"/>
                </a:lnTo>
                <a:lnTo>
                  <a:pt x="55" y="56"/>
                </a:lnTo>
                <a:lnTo>
                  <a:pt x="55" y="55"/>
                </a:lnTo>
                <a:lnTo>
                  <a:pt x="55" y="55"/>
                </a:lnTo>
                <a:lnTo>
                  <a:pt x="55" y="55"/>
                </a:lnTo>
                <a:lnTo>
                  <a:pt x="55" y="54"/>
                </a:lnTo>
                <a:lnTo>
                  <a:pt x="57" y="54"/>
                </a:lnTo>
                <a:lnTo>
                  <a:pt x="57" y="53"/>
                </a:lnTo>
                <a:lnTo>
                  <a:pt x="57" y="53"/>
                </a:lnTo>
                <a:lnTo>
                  <a:pt x="58" y="52"/>
                </a:lnTo>
                <a:lnTo>
                  <a:pt x="58" y="52"/>
                </a:lnTo>
                <a:lnTo>
                  <a:pt x="59" y="50"/>
                </a:lnTo>
                <a:lnTo>
                  <a:pt x="60" y="50"/>
                </a:lnTo>
                <a:lnTo>
                  <a:pt x="61" y="49"/>
                </a:lnTo>
                <a:lnTo>
                  <a:pt x="63" y="49"/>
                </a:lnTo>
                <a:lnTo>
                  <a:pt x="64" y="48"/>
                </a:lnTo>
                <a:lnTo>
                  <a:pt x="65" y="48"/>
                </a:lnTo>
                <a:lnTo>
                  <a:pt x="67" y="47"/>
                </a:lnTo>
                <a:lnTo>
                  <a:pt x="69" y="47"/>
                </a:lnTo>
                <a:lnTo>
                  <a:pt x="71" y="46"/>
                </a:lnTo>
                <a:lnTo>
                  <a:pt x="73" y="46"/>
                </a:lnTo>
                <a:lnTo>
                  <a:pt x="76" y="46"/>
                </a:lnTo>
                <a:lnTo>
                  <a:pt x="78" y="44"/>
                </a:lnTo>
                <a:lnTo>
                  <a:pt x="82" y="44"/>
                </a:lnTo>
                <a:lnTo>
                  <a:pt x="90" y="43"/>
                </a:lnTo>
                <a:lnTo>
                  <a:pt x="103" y="41"/>
                </a:lnTo>
                <a:lnTo>
                  <a:pt x="120" y="38"/>
                </a:lnTo>
                <a:lnTo>
                  <a:pt x="141" y="36"/>
                </a:lnTo>
                <a:lnTo>
                  <a:pt x="163" y="32"/>
                </a:lnTo>
                <a:lnTo>
                  <a:pt x="187" y="29"/>
                </a:lnTo>
                <a:lnTo>
                  <a:pt x="214" y="24"/>
                </a:lnTo>
                <a:lnTo>
                  <a:pt x="239" y="20"/>
                </a:lnTo>
                <a:lnTo>
                  <a:pt x="265" y="17"/>
                </a:lnTo>
                <a:lnTo>
                  <a:pt x="289" y="13"/>
                </a:lnTo>
                <a:lnTo>
                  <a:pt x="312" y="10"/>
                </a:lnTo>
                <a:lnTo>
                  <a:pt x="332" y="6"/>
                </a:lnTo>
                <a:lnTo>
                  <a:pt x="349" y="4"/>
                </a:lnTo>
                <a:lnTo>
                  <a:pt x="361" y="1"/>
                </a:lnTo>
                <a:lnTo>
                  <a:pt x="370" y="0"/>
                </a:lnTo>
                <a:lnTo>
                  <a:pt x="373" y="0"/>
                </a:lnTo>
                <a:lnTo>
                  <a:pt x="373" y="0"/>
                </a:lnTo>
                <a:lnTo>
                  <a:pt x="374" y="0"/>
                </a:lnTo>
                <a:lnTo>
                  <a:pt x="376" y="0"/>
                </a:lnTo>
                <a:lnTo>
                  <a:pt x="377" y="0"/>
                </a:lnTo>
                <a:lnTo>
                  <a:pt x="378" y="0"/>
                </a:lnTo>
                <a:lnTo>
                  <a:pt x="379" y="0"/>
                </a:lnTo>
                <a:lnTo>
                  <a:pt x="380" y="1"/>
                </a:lnTo>
                <a:lnTo>
                  <a:pt x="382" y="1"/>
                </a:lnTo>
                <a:lnTo>
                  <a:pt x="383" y="1"/>
                </a:lnTo>
                <a:lnTo>
                  <a:pt x="384" y="2"/>
                </a:lnTo>
                <a:lnTo>
                  <a:pt x="385" y="2"/>
                </a:lnTo>
                <a:lnTo>
                  <a:pt x="386" y="4"/>
                </a:lnTo>
                <a:lnTo>
                  <a:pt x="388" y="4"/>
                </a:lnTo>
                <a:lnTo>
                  <a:pt x="388" y="5"/>
                </a:lnTo>
                <a:lnTo>
                  <a:pt x="389" y="5"/>
                </a:lnTo>
                <a:lnTo>
                  <a:pt x="389" y="6"/>
                </a:lnTo>
                <a:lnTo>
                  <a:pt x="389" y="1140"/>
                </a:lnTo>
                <a:lnTo>
                  <a:pt x="389" y="1140"/>
                </a:lnTo>
                <a:lnTo>
                  <a:pt x="389" y="1140"/>
                </a:lnTo>
                <a:lnTo>
                  <a:pt x="388" y="1140"/>
                </a:lnTo>
                <a:lnTo>
                  <a:pt x="385" y="1141"/>
                </a:lnTo>
                <a:lnTo>
                  <a:pt x="383" y="1141"/>
                </a:lnTo>
                <a:lnTo>
                  <a:pt x="379" y="1141"/>
                </a:lnTo>
                <a:lnTo>
                  <a:pt x="376" y="1141"/>
                </a:lnTo>
                <a:lnTo>
                  <a:pt x="370" y="1141"/>
                </a:lnTo>
                <a:lnTo>
                  <a:pt x="367" y="1141"/>
                </a:lnTo>
                <a:lnTo>
                  <a:pt x="364" y="1141"/>
                </a:lnTo>
                <a:lnTo>
                  <a:pt x="359" y="1141"/>
                </a:lnTo>
                <a:lnTo>
                  <a:pt x="352" y="1140"/>
                </a:lnTo>
                <a:lnTo>
                  <a:pt x="336" y="1139"/>
                </a:lnTo>
                <a:lnTo>
                  <a:pt x="316" y="1136"/>
                </a:lnTo>
                <a:lnTo>
                  <a:pt x="293" y="1134"/>
                </a:lnTo>
                <a:lnTo>
                  <a:pt x="267" y="1131"/>
                </a:lnTo>
                <a:lnTo>
                  <a:pt x="240" y="1129"/>
                </a:lnTo>
                <a:lnTo>
                  <a:pt x="213" y="1127"/>
                </a:lnTo>
                <a:lnTo>
                  <a:pt x="185" y="1123"/>
                </a:lnTo>
                <a:lnTo>
                  <a:pt x="159" y="1121"/>
                </a:lnTo>
                <a:lnTo>
                  <a:pt x="135" y="1118"/>
                </a:lnTo>
                <a:lnTo>
                  <a:pt x="113" y="1116"/>
                </a:lnTo>
                <a:lnTo>
                  <a:pt x="94" y="1113"/>
                </a:lnTo>
                <a:lnTo>
                  <a:pt x="81" y="1112"/>
                </a:lnTo>
                <a:lnTo>
                  <a:pt x="71" y="1111"/>
                </a:lnTo>
                <a:lnTo>
                  <a:pt x="67" y="1111"/>
                </a:lnTo>
                <a:lnTo>
                  <a:pt x="67" y="1111"/>
                </a:lnTo>
                <a:lnTo>
                  <a:pt x="67" y="1111"/>
                </a:lnTo>
                <a:lnTo>
                  <a:pt x="67" y="1112"/>
                </a:lnTo>
                <a:lnTo>
                  <a:pt x="66" y="1112"/>
                </a:lnTo>
                <a:lnTo>
                  <a:pt x="66" y="1112"/>
                </a:lnTo>
                <a:lnTo>
                  <a:pt x="66" y="1112"/>
                </a:lnTo>
                <a:lnTo>
                  <a:pt x="65" y="1112"/>
                </a:lnTo>
                <a:lnTo>
                  <a:pt x="65" y="1112"/>
                </a:lnTo>
                <a:lnTo>
                  <a:pt x="65" y="1112"/>
                </a:lnTo>
                <a:lnTo>
                  <a:pt x="64" y="1111"/>
                </a:lnTo>
                <a:lnTo>
                  <a:pt x="64" y="1111"/>
                </a:lnTo>
                <a:lnTo>
                  <a:pt x="64" y="1111"/>
                </a:lnTo>
                <a:lnTo>
                  <a:pt x="63" y="1110"/>
                </a:lnTo>
                <a:lnTo>
                  <a:pt x="63" y="1110"/>
                </a:lnTo>
                <a:lnTo>
                  <a:pt x="63" y="1109"/>
                </a:lnTo>
                <a:lnTo>
                  <a:pt x="61" y="1107"/>
                </a:lnTo>
                <a:lnTo>
                  <a:pt x="61" y="1106"/>
                </a:lnTo>
                <a:lnTo>
                  <a:pt x="61" y="1105"/>
                </a:lnTo>
                <a:lnTo>
                  <a:pt x="60" y="1103"/>
                </a:lnTo>
                <a:lnTo>
                  <a:pt x="60" y="1101"/>
                </a:lnTo>
                <a:lnTo>
                  <a:pt x="60" y="1099"/>
                </a:lnTo>
                <a:lnTo>
                  <a:pt x="60" y="1097"/>
                </a:lnTo>
                <a:lnTo>
                  <a:pt x="59" y="1094"/>
                </a:lnTo>
                <a:lnTo>
                  <a:pt x="59" y="1092"/>
                </a:lnTo>
                <a:lnTo>
                  <a:pt x="59" y="1088"/>
                </a:lnTo>
                <a:lnTo>
                  <a:pt x="59" y="1085"/>
                </a:lnTo>
                <a:lnTo>
                  <a:pt x="59" y="1081"/>
                </a:lnTo>
                <a:lnTo>
                  <a:pt x="59" y="1077"/>
                </a:lnTo>
                <a:lnTo>
                  <a:pt x="59" y="1058"/>
                </a:lnTo>
                <a:lnTo>
                  <a:pt x="59" y="1021"/>
                </a:lnTo>
                <a:lnTo>
                  <a:pt x="59" y="967"/>
                </a:lnTo>
                <a:lnTo>
                  <a:pt x="58" y="900"/>
                </a:lnTo>
                <a:lnTo>
                  <a:pt x="58" y="822"/>
                </a:lnTo>
                <a:lnTo>
                  <a:pt x="58" y="735"/>
                </a:lnTo>
                <a:lnTo>
                  <a:pt x="58" y="644"/>
                </a:lnTo>
                <a:lnTo>
                  <a:pt x="57" y="552"/>
                </a:lnTo>
                <a:lnTo>
                  <a:pt x="57" y="458"/>
                </a:lnTo>
                <a:lnTo>
                  <a:pt x="57" y="369"/>
                </a:lnTo>
                <a:lnTo>
                  <a:pt x="57" y="285"/>
                </a:lnTo>
                <a:lnTo>
                  <a:pt x="55" y="211"/>
                </a:lnTo>
                <a:lnTo>
                  <a:pt x="55" y="149"/>
                </a:lnTo>
                <a:lnTo>
                  <a:pt x="55" y="101"/>
                </a:lnTo>
                <a:lnTo>
                  <a:pt x="55" y="70"/>
                </a:lnTo>
                <a:lnTo>
                  <a:pt x="55" y="59"/>
                </a:lnTo>
                <a:close/>
                <a:moveTo>
                  <a:pt x="219" y="149"/>
                </a:moveTo>
                <a:lnTo>
                  <a:pt x="221" y="149"/>
                </a:lnTo>
                <a:lnTo>
                  <a:pt x="225" y="149"/>
                </a:lnTo>
                <a:lnTo>
                  <a:pt x="227" y="149"/>
                </a:lnTo>
                <a:lnTo>
                  <a:pt x="229" y="149"/>
                </a:lnTo>
                <a:lnTo>
                  <a:pt x="232" y="149"/>
                </a:lnTo>
                <a:lnTo>
                  <a:pt x="234" y="149"/>
                </a:lnTo>
                <a:lnTo>
                  <a:pt x="237" y="150"/>
                </a:lnTo>
                <a:lnTo>
                  <a:pt x="239" y="150"/>
                </a:lnTo>
                <a:lnTo>
                  <a:pt x="240" y="151"/>
                </a:lnTo>
                <a:lnTo>
                  <a:pt x="243" y="151"/>
                </a:lnTo>
                <a:lnTo>
                  <a:pt x="245" y="152"/>
                </a:lnTo>
                <a:lnTo>
                  <a:pt x="247" y="154"/>
                </a:lnTo>
                <a:lnTo>
                  <a:pt x="249" y="155"/>
                </a:lnTo>
                <a:lnTo>
                  <a:pt x="251" y="156"/>
                </a:lnTo>
                <a:lnTo>
                  <a:pt x="252" y="157"/>
                </a:lnTo>
                <a:lnTo>
                  <a:pt x="255" y="158"/>
                </a:lnTo>
                <a:lnTo>
                  <a:pt x="256" y="161"/>
                </a:lnTo>
                <a:lnTo>
                  <a:pt x="258" y="162"/>
                </a:lnTo>
                <a:lnTo>
                  <a:pt x="259" y="163"/>
                </a:lnTo>
                <a:lnTo>
                  <a:pt x="261" y="166"/>
                </a:lnTo>
                <a:lnTo>
                  <a:pt x="262" y="167"/>
                </a:lnTo>
                <a:lnTo>
                  <a:pt x="263" y="169"/>
                </a:lnTo>
                <a:lnTo>
                  <a:pt x="264" y="172"/>
                </a:lnTo>
                <a:lnTo>
                  <a:pt x="265" y="173"/>
                </a:lnTo>
                <a:lnTo>
                  <a:pt x="267" y="175"/>
                </a:lnTo>
                <a:lnTo>
                  <a:pt x="267" y="178"/>
                </a:lnTo>
                <a:lnTo>
                  <a:pt x="268" y="180"/>
                </a:lnTo>
                <a:lnTo>
                  <a:pt x="268" y="182"/>
                </a:lnTo>
                <a:lnTo>
                  <a:pt x="269" y="185"/>
                </a:lnTo>
                <a:lnTo>
                  <a:pt x="269" y="187"/>
                </a:lnTo>
                <a:lnTo>
                  <a:pt x="269" y="190"/>
                </a:lnTo>
                <a:lnTo>
                  <a:pt x="269" y="192"/>
                </a:lnTo>
                <a:lnTo>
                  <a:pt x="269" y="194"/>
                </a:lnTo>
                <a:lnTo>
                  <a:pt x="269" y="197"/>
                </a:lnTo>
                <a:lnTo>
                  <a:pt x="269" y="199"/>
                </a:lnTo>
                <a:lnTo>
                  <a:pt x="269" y="202"/>
                </a:lnTo>
                <a:lnTo>
                  <a:pt x="268" y="205"/>
                </a:lnTo>
                <a:lnTo>
                  <a:pt x="267" y="208"/>
                </a:lnTo>
                <a:lnTo>
                  <a:pt x="267" y="210"/>
                </a:lnTo>
                <a:lnTo>
                  <a:pt x="265" y="212"/>
                </a:lnTo>
                <a:lnTo>
                  <a:pt x="264" y="215"/>
                </a:lnTo>
                <a:lnTo>
                  <a:pt x="263" y="216"/>
                </a:lnTo>
                <a:lnTo>
                  <a:pt x="262" y="218"/>
                </a:lnTo>
                <a:lnTo>
                  <a:pt x="261" y="221"/>
                </a:lnTo>
                <a:lnTo>
                  <a:pt x="259" y="223"/>
                </a:lnTo>
                <a:lnTo>
                  <a:pt x="258" y="226"/>
                </a:lnTo>
                <a:lnTo>
                  <a:pt x="257" y="227"/>
                </a:lnTo>
                <a:lnTo>
                  <a:pt x="255" y="229"/>
                </a:lnTo>
                <a:lnTo>
                  <a:pt x="253" y="232"/>
                </a:lnTo>
                <a:lnTo>
                  <a:pt x="251" y="233"/>
                </a:lnTo>
                <a:lnTo>
                  <a:pt x="250" y="235"/>
                </a:lnTo>
                <a:lnTo>
                  <a:pt x="247" y="236"/>
                </a:lnTo>
                <a:lnTo>
                  <a:pt x="245" y="238"/>
                </a:lnTo>
                <a:lnTo>
                  <a:pt x="244" y="240"/>
                </a:lnTo>
                <a:lnTo>
                  <a:pt x="241" y="241"/>
                </a:lnTo>
                <a:lnTo>
                  <a:pt x="239" y="242"/>
                </a:lnTo>
                <a:lnTo>
                  <a:pt x="237" y="243"/>
                </a:lnTo>
                <a:lnTo>
                  <a:pt x="234" y="245"/>
                </a:lnTo>
                <a:lnTo>
                  <a:pt x="232" y="246"/>
                </a:lnTo>
                <a:lnTo>
                  <a:pt x="229" y="246"/>
                </a:lnTo>
                <a:lnTo>
                  <a:pt x="227" y="247"/>
                </a:lnTo>
                <a:lnTo>
                  <a:pt x="225" y="248"/>
                </a:lnTo>
                <a:lnTo>
                  <a:pt x="222" y="248"/>
                </a:lnTo>
                <a:lnTo>
                  <a:pt x="220" y="248"/>
                </a:lnTo>
                <a:lnTo>
                  <a:pt x="217" y="249"/>
                </a:lnTo>
                <a:lnTo>
                  <a:pt x="214" y="249"/>
                </a:lnTo>
                <a:lnTo>
                  <a:pt x="211" y="249"/>
                </a:lnTo>
                <a:lnTo>
                  <a:pt x="209" y="249"/>
                </a:lnTo>
                <a:lnTo>
                  <a:pt x="207" y="249"/>
                </a:lnTo>
                <a:lnTo>
                  <a:pt x="204" y="248"/>
                </a:lnTo>
                <a:lnTo>
                  <a:pt x="202" y="248"/>
                </a:lnTo>
                <a:lnTo>
                  <a:pt x="199" y="247"/>
                </a:lnTo>
                <a:lnTo>
                  <a:pt x="198" y="247"/>
                </a:lnTo>
                <a:lnTo>
                  <a:pt x="196" y="246"/>
                </a:lnTo>
                <a:lnTo>
                  <a:pt x="193" y="245"/>
                </a:lnTo>
                <a:lnTo>
                  <a:pt x="191" y="245"/>
                </a:lnTo>
                <a:lnTo>
                  <a:pt x="190" y="243"/>
                </a:lnTo>
                <a:lnTo>
                  <a:pt x="187" y="242"/>
                </a:lnTo>
                <a:lnTo>
                  <a:pt x="186" y="240"/>
                </a:lnTo>
                <a:lnTo>
                  <a:pt x="184" y="239"/>
                </a:lnTo>
                <a:lnTo>
                  <a:pt x="183" y="238"/>
                </a:lnTo>
                <a:lnTo>
                  <a:pt x="180" y="236"/>
                </a:lnTo>
                <a:lnTo>
                  <a:pt x="179" y="234"/>
                </a:lnTo>
                <a:lnTo>
                  <a:pt x="178" y="233"/>
                </a:lnTo>
                <a:lnTo>
                  <a:pt x="177" y="230"/>
                </a:lnTo>
                <a:lnTo>
                  <a:pt x="175" y="229"/>
                </a:lnTo>
                <a:lnTo>
                  <a:pt x="174" y="227"/>
                </a:lnTo>
                <a:lnTo>
                  <a:pt x="173" y="224"/>
                </a:lnTo>
                <a:lnTo>
                  <a:pt x="172" y="223"/>
                </a:lnTo>
                <a:lnTo>
                  <a:pt x="172" y="221"/>
                </a:lnTo>
                <a:lnTo>
                  <a:pt x="171" y="218"/>
                </a:lnTo>
                <a:lnTo>
                  <a:pt x="171" y="216"/>
                </a:lnTo>
                <a:lnTo>
                  <a:pt x="169" y="214"/>
                </a:lnTo>
                <a:lnTo>
                  <a:pt x="169" y="211"/>
                </a:lnTo>
                <a:lnTo>
                  <a:pt x="169" y="209"/>
                </a:lnTo>
                <a:lnTo>
                  <a:pt x="169" y="206"/>
                </a:lnTo>
                <a:lnTo>
                  <a:pt x="169" y="203"/>
                </a:lnTo>
                <a:lnTo>
                  <a:pt x="169" y="200"/>
                </a:lnTo>
                <a:lnTo>
                  <a:pt x="169" y="198"/>
                </a:lnTo>
                <a:lnTo>
                  <a:pt x="169" y="196"/>
                </a:lnTo>
                <a:lnTo>
                  <a:pt x="171" y="193"/>
                </a:lnTo>
                <a:lnTo>
                  <a:pt x="171" y="191"/>
                </a:lnTo>
                <a:lnTo>
                  <a:pt x="172" y="188"/>
                </a:lnTo>
                <a:lnTo>
                  <a:pt x="173" y="186"/>
                </a:lnTo>
                <a:lnTo>
                  <a:pt x="174" y="184"/>
                </a:lnTo>
                <a:lnTo>
                  <a:pt x="175" y="181"/>
                </a:lnTo>
                <a:lnTo>
                  <a:pt x="177" y="179"/>
                </a:lnTo>
                <a:lnTo>
                  <a:pt x="178" y="176"/>
                </a:lnTo>
                <a:lnTo>
                  <a:pt x="179" y="175"/>
                </a:lnTo>
                <a:lnTo>
                  <a:pt x="180" y="173"/>
                </a:lnTo>
                <a:lnTo>
                  <a:pt x="181" y="170"/>
                </a:lnTo>
                <a:lnTo>
                  <a:pt x="184" y="169"/>
                </a:lnTo>
                <a:lnTo>
                  <a:pt x="185" y="167"/>
                </a:lnTo>
                <a:lnTo>
                  <a:pt x="187" y="164"/>
                </a:lnTo>
                <a:lnTo>
                  <a:pt x="189" y="163"/>
                </a:lnTo>
                <a:lnTo>
                  <a:pt x="191" y="162"/>
                </a:lnTo>
                <a:lnTo>
                  <a:pt x="193" y="160"/>
                </a:lnTo>
                <a:lnTo>
                  <a:pt x="195" y="158"/>
                </a:lnTo>
                <a:lnTo>
                  <a:pt x="197" y="157"/>
                </a:lnTo>
                <a:lnTo>
                  <a:pt x="199" y="156"/>
                </a:lnTo>
                <a:lnTo>
                  <a:pt x="202" y="155"/>
                </a:lnTo>
                <a:lnTo>
                  <a:pt x="204" y="154"/>
                </a:lnTo>
                <a:lnTo>
                  <a:pt x="207" y="152"/>
                </a:lnTo>
                <a:lnTo>
                  <a:pt x="209" y="151"/>
                </a:lnTo>
                <a:lnTo>
                  <a:pt x="211" y="151"/>
                </a:lnTo>
                <a:lnTo>
                  <a:pt x="214" y="150"/>
                </a:lnTo>
                <a:lnTo>
                  <a:pt x="216" y="150"/>
                </a:lnTo>
                <a:lnTo>
                  <a:pt x="219" y="149"/>
                </a:lnTo>
                <a:close/>
                <a:moveTo>
                  <a:pt x="219" y="160"/>
                </a:moveTo>
                <a:lnTo>
                  <a:pt x="221" y="160"/>
                </a:lnTo>
                <a:lnTo>
                  <a:pt x="223" y="160"/>
                </a:lnTo>
                <a:lnTo>
                  <a:pt x="225" y="160"/>
                </a:lnTo>
                <a:lnTo>
                  <a:pt x="227" y="160"/>
                </a:lnTo>
                <a:lnTo>
                  <a:pt x="229" y="160"/>
                </a:lnTo>
                <a:lnTo>
                  <a:pt x="231" y="160"/>
                </a:lnTo>
                <a:lnTo>
                  <a:pt x="233" y="160"/>
                </a:lnTo>
                <a:lnTo>
                  <a:pt x="234" y="161"/>
                </a:lnTo>
                <a:lnTo>
                  <a:pt x="237" y="161"/>
                </a:lnTo>
                <a:lnTo>
                  <a:pt x="238" y="162"/>
                </a:lnTo>
                <a:lnTo>
                  <a:pt x="239" y="162"/>
                </a:lnTo>
                <a:lnTo>
                  <a:pt x="241" y="163"/>
                </a:lnTo>
                <a:lnTo>
                  <a:pt x="243" y="164"/>
                </a:lnTo>
                <a:lnTo>
                  <a:pt x="244" y="166"/>
                </a:lnTo>
                <a:lnTo>
                  <a:pt x="246" y="166"/>
                </a:lnTo>
                <a:lnTo>
                  <a:pt x="247" y="167"/>
                </a:lnTo>
                <a:lnTo>
                  <a:pt x="249" y="168"/>
                </a:lnTo>
                <a:lnTo>
                  <a:pt x="250" y="169"/>
                </a:lnTo>
                <a:lnTo>
                  <a:pt x="251" y="170"/>
                </a:lnTo>
                <a:lnTo>
                  <a:pt x="252" y="173"/>
                </a:lnTo>
                <a:lnTo>
                  <a:pt x="253" y="174"/>
                </a:lnTo>
                <a:lnTo>
                  <a:pt x="253" y="175"/>
                </a:lnTo>
                <a:lnTo>
                  <a:pt x="255" y="176"/>
                </a:lnTo>
                <a:lnTo>
                  <a:pt x="256" y="179"/>
                </a:lnTo>
                <a:lnTo>
                  <a:pt x="257" y="180"/>
                </a:lnTo>
                <a:lnTo>
                  <a:pt x="257" y="182"/>
                </a:lnTo>
                <a:lnTo>
                  <a:pt x="257" y="184"/>
                </a:lnTo>
                <a:lnTo>
                  <a:pt x="258" y="186"/>
                </a:lnTo>
                <a:lnTo>
                  <a:pt x="258" y="187"/>
                </a:lnTo>
                <a:lnTo>
                  <a:pt x="258" y="190"/>
                </a:lnTo>
                <a:lnTo>
                  <a:pt x="259" y="192"/>
                </a:lnTo>
                <a:lnTo>
                  <a:pt x="259" y="193"/>
                </a:lnTo>
                <a:lnTo>
                  <a:pt x="259" y="196"/>
                </a:lnTo>
                <a:lnTo>
                  <a:pt x="258" y="198"/>
                </a:lnTo>
                <a:lnTo>
                  <a:pt x="258" y="199"/>
                </a:lnTo>
                <a:lnTo>
                  <a:pt x="258" y="202"/>
                </a:lnTo>
                <a:lnTo>
                  <a:pt x="258" y="204"/>
                </a:lnTo>
                <a:lnTo>
                  <a:pt x="257" y="205"/>
                </a:lnTo>
                <a:lnTo>
                  <a:pt x="257" y="208"/>
                </a:lnTo>
                <a:lnTo>
                  <a:pt x="256" y="209"/>
                </a:lnTo>
                <a:lnTo>
                  <a:pt x="255" y="211"/>
                </a:lnTo>
                <a:lnTo>
                  <a:pt x="255" y="212"/>
                </a:lnTo>
                <a:lnTo>
                  <a:pt x="253" y="215"/>
                </a:lnTo>
                <a:lnTo>
                  <a:pt x="252" y="216"/>
                </a:lnTo>
                <a:lnTo>
                  <a:pt x="251" y="218"/>
                </a:lnTo>
                <a:lnTo>
                  <a:pt x="250" y="220"/>
                </a:lnTo>
                <a:lnTo>
                  <a:pt x="249" y="221"/>
                </a:lnTo>
                <a:lnTo>
                  <a:pt x="247" y="223"/>
                </a:lnTo>
                <a:lnTo>
                  <a:pt x="246" y="224"/>
                </a:lnTo>
                <a:lnTo>
                  <a:pt x="245" y="226"/>
                </a:lnTo>
                <a:lnTo>
                  <a:pt x="243" y="227"/>
                </a:lnTo>
                <a:lnTo>
                  <a:pt x="241" y="228"/>
                </a:lnTo>
                <a:lnTo>
                  <a:pt x="240" y="230"/>
                </a:lnTo>
                <a:lnTo>
                  <a:pt x="238" y="232"/>
                </a:lnTo>
                <a:lnTo>
                  <a:pt x="237" y="232"/>
                </a:lnTo>
                <a:lnTo>
                  <a:pt x="235" y="233"/>
                </a:lnTo>
                <a:lnTo>
                  <a:pt x="233" y="234"/>
                </a:lnTo>
                <a:lnTo>
                  <a:pt x="231" y="235"/>
                </a:lnTo>
                <a:lnTo>
                  <a:pt x="229" y="235"/>
                </a:lnTo>
                <a:lnTo>
                  <a:pt x="227" y="236"/>
                </a:lnTo>
                <a:lnTo>
                  <a:pt x="226" y="238"/>
                </a:lnTo>
                <a:lnTo>
                  <a:pt x="223" y="238"/>
                </a:lnTo>
                <a:lnTo>
                  <a:pt x="221" y="238"/>
                </a:lnTo>
                <a:lnTo>
                  <a:pt x="220" y="239"/>
                </a:lnTo>
                <a:lnTo>
                  <a:pt x="217" y="239"/>
                </a:lnTo>
                <a:lnTo>
                  <a:pt x="215" y="239"/>
                </a:lnTo>
                <a:lnTo>
                  <a:pt x="214" y="239"/>
                </a:lnTo>
                <a:lnTo>
                  <a:pt x="211" y="239"/>
                </a:lnTo>
                <a:lnTo>
                  <a:pt x="209" y="239"/>
                </a:lnTo>
                <a:lnTo>
                  <a:pt x="208" y="239"/>
                </a:lnTo>
                <a:lnTo>
                  <a:pt x="205" y="238"/>
                </a:lnTo>
                <a:lnTo>
                  <a:pt x="204" y="238"/>
                </a:lnTo>
                <a:lnTo>
                  <a:pt x="202" y="236"/>
                </a:lnTo>
                <a:lnTo>
                  <a:pt x="201" y="236"/>
                </a:lnTo>
                <a:lnTo>
                  <a:pt x="198" y="235"/>
                </a:lnTo>
                <a:lnTo>
                  <a:pt x="197" y="235"/>
                </a:lnTo>
                <a:lnTo>
                  <a:pt x="196" y="234"/>
                </a:lnTo>
                <a:lnTo>
                  <a:pt x="195" y="233"/>
                </a:lnTo>
                <a:lnTo>
                  <a:pt x="192" y="232"/>
                </a:lnTo>
                <a:lnTo>
                  <a:pt x="191" y="230"/>
                </a:lnTo>
                <a:lnTo>
                  <a:pt x="190" y="229"/>
                </a:lnTo>
                <a:lnTo>
                  <a:pt x="189" y="228"/>
                </a:lnTo>
                <a:lnTo>
                  <a:pt x="187" y="227"/>
                </a:lnTo>
                <a:lnTo>
                  <a:pt x="186" y="226"/>
                </a:lnTo>
                <a:lnTo>
                  <a:pt x="185" y="224"/>
                </a:lnTo>
                <a:lnTo>
                  <a:pt x="185" y="222"/>
                </a:lnTo>
                <a:lnTo>
                  <a:pt x="184" y="221"/>
                </a:lnTo>
                <a:lnTo>
                  <a:pt x="183" y="220"/>
                </a:lnTo>
                <a:lnTo>
                  <a:pt x="181" y="217"/>
                </a:lnTo>
                <a:lnTo>
                  <a:pt x="181" y="216"/>
                </a:lnTo>
                <a:lnTo>
                  <a:pt x="180" y="214"/>
                </a:lnTo>
                <a:lnTo>
                  <a:pt x="180" y="212"/>
                </a:lnTo>
                <a:lnTo>
                  <a:pt x="180" y="210"/>
                </a:lnTo>
                <a:lnTo>
                  <a:pt x="180" y="209"/>
                </a:lnTo>
                <a:lnTo>
                  <a:pt x="179" y="206"/>
                </a:lnTo>
                <a:lnTo>
                  <a:pt x="179" y="204"/>
                </a:lnTo>
                <a:lnTo>
                  <a:pt x="179" y="203"/>
                </a:lnTo>
                <a:lnTo>
                  <a:pt x="180" y="200"/>
                </a:lnTo>
                <a:lnTo>
                  <a:pt x="180" y="198"/>
                </a:lnTo>
                <a:lnTo>
                  <a:pt x="180" y="197"/>
                </a:lnTo>
                <a:lnTo>
                  <a:pt x="180" y="194"/>
                </a:lnTo>
                <a:lnTo>
                  <a:pt x="181" y="192"/>
                </a:lnTo>
                <a:lnTo>
                  <a:pt x="181" y="191"/>
                </a:lnTo>
                <a:lnTo>
                  <a:pt x="183" y="188"/>
                </a:lnTo>
                <a:lnTo>
                  <a:pt x="184" y="187"/>
                </a:lnTo>
                <a:lnTo>
                  <a:pt x="184" y="185"/>
                </a:lnTo>
                <a:lnTo>
                  <a:pt x="185" y="184"/>
                </a:lnTo>
                <a:lnTo>
                  <a:pt x="186" y="181"/>
                </a:lnTo>
                <a:lnTo>
                  <a:pt x="187" y="180"/>
                </a:lnTo>
                <a:lnTo>
                  <a:pt x="189" y="178"/>
                </a:lnTo>
                <a:lnTo>
                  <a:pt x="190" y="176"/>
                </a:lnTo>
                <a:lnTo>
                  <a:pt x="191" y="175"/>
                </a:lnTo>
                <a:lnTo>
                  <a:pt x="192" y="174"/>
                </a:lnTo>
                <a:lnTo>
                  <a:pt x="193" y="172"/>
                </a:lnTo>
                <a:lnTo>
                  <a:pt x="196" y="170"/>
                </a:lnTo>
                <a:lnTo>
                  <a:pt x="197" y="169"/>
                </a:lnTo>
                <a:lnTo>
                  <a:pt x="198" y="168"/>
                </a:lnTo>
                <a:lnTo>
                  <a:pt x="201" y="167"/>
                </a:lnTo>
                <a:lnTo>
                  <a:pt x="202" y="166"/>
                </a:lnTo>
                <a:lnTo>
                  <a:pt x="203" y="164"/>
                </a:lnTo>
                <a:lnTo>
                  <a:pt x="205" y="164"/>
                </a:lnTo>
                <a:lnTo>
                  <a:pt x="207" y="163"/>
                </a:lnTo>
                <a:lnTo>
                  <a:pt x="209" y="162"/>
                </a:lnTo>
                <a:lnTo>
                  <a:pt x="211" y="161"/>
                </a:lnTo>
                <a:lnTo>
                  <a:pt x="213" y="161"/>
                </a:lnTo>
                <a:lnTo>
                  <a:pt x="215" y="161"/>
                </a:lnTo>
                <a:lnTo>
                  <a:pt x="217" y="160"/>
                </a:lnTo>
                <a:lnTo>
                  <a:pt x="219" y="160"/>
                </a:lnTo>
                <a:close/>
                <a:moveTo>
                  <a:pt x="219" y="172"/>
                </a:moveTo>
                <a:lnTo>
                  <a:pt x="221" y="172"/>
                </a:lnTo>
                <a:lnTo>
                  <a:pt x="222" y="172"/>
                </a:lnTo>
                <a:lnTo>
                  <a:pt x="223" y="172"/>
                </a:lnTo>
                <a:lnTo>
                  <a:pt x="225" y="172"/>
                </a:lnTo>
                <a:lnTo>
                  <a:pt x="226" y="172"/>
                </a:lnTo>
                <a:lnTo>
                  <a:pt x="227" y="172"/>
                </a:lnTo>
                <a:lnTo>
                  <a:pt x="228" y="172"/>
                </a:lnTo>
                <a:lnTo>
                  <a:pt x="229" y="172"/>
                </a:lnTo>
                <a:lnTo>
                  <a:pt x="231" y="173"/>
                </a:lnTo>
                <a:lnTo>
                  <a:pt x="232" y="173"/>
                </a:lnTo>
                <a:lnTo>
                  <a:pt x="233" y="173"/>
                </a:lnTo>
                <a:lnTo>
                  <a:pt x="234" y="174"/>
                </a:lnTo>
                <a:lnTo>
                  <a:pt x="235" y="174"/>
                </a:lnTo>
                <a:lnTo>
                  <a:pt x="237" y="175"/>
                </a:lnTo>
                <a:lnTo>
                  <a:pt x="238" y="176"/>
                </a:lnTo>
                <a:lnTo>
                  <a:pt x="239" y="176"/>
                </a:lnTo>
                <a:lnTo>
                  <a:pt x="240" y="178"/>
                </a:lnTo>
                <a:lnTo>
                  <a:pt x="240" y="179"/>
                </a:lnTo>
                <a:lnTo>
                  <a:pt x="241" y="179"/>
                </a:lnTo>
                <a:lnTo>
                  <a:pt x="243" y="180"/>
                </a:lnTo>
                <a:lnTo>
                  <a:pt x="243" y="181"/>
                </a:lnTo>
                <a:lnTo>
                  <a:pt x="244" y="182"/>
                </a:lnTo>
                <a:lnTo>
                  <a:pt x="244" y="184"/>
                </a:lnTo>
                <a:lnTo>
                  <a:pt x="245" y="185"/>
                </a:lnTo>
                <a:lnTo>
                  <a:pt x="245" y="186"/>
                </a:lnTo>
                <a:lnTo>
                  <a:pt x="246" y="187"/>
                </a:lnTo>
                <a:lnTo>
                  <a:pt x="246" y="188"/>
                </a:lnTo>
                <a:lnTo>
                  <a:pt x="246" y="190"/>
                </a:lnTo>
                <a:lnTo>
                  <a:pt x="246" y="191"/>
                </a:lnTo>
                <a:lnTo>
                  <a:pt x="247" y="192"/>
                </a:lnTo>
                <a:lnTo>
                  <a:pt x="247" y="193"/>
                </a:lnTo>
                <a:lnTo>
                  <a:pt x="247" y="196"/>
                </a:lnTo>
                <a:lnTo>
                  <a:pt x="247" y="197"/>
                </a:lnTo>
                <a:lnTo>
                  <a:pt x="247" y="198"/>
                </a:lnTo>
                <a:lnTo>
                  <a:pt x="246" y="199"/>
                </a:lnTo>
                <a:lnTo>
                  <a:pt x="246" y="200"/>
                </a:lnTo>
                <a:lnTo>
                  <a:pt x="246" y="202"/>
                </a:lnTo>
                <a:lnTo>
                  <a:pt x="246" y="204"/>
                </a:lnTo>
                <a:lnTo>
                  <a:pt x="245" y="205"/>
                </a:lnTo>
                <a:lnTo>
                  <a:pt x="245" y="206"/>
                </a:lnTo>
                <a:lnTo>
                  <a:pt x="245" y="208"/>
                </a:lnTo>
                <a:lnTo>
                  <a:pt x="244" y="209"/>
                </a:lnTo>
                <a:lnTo>
                  <a:pt x="243" y="210"/>
                </a:lnTo>
                <a:lnTo>
                  <a:pt x="243" y="211"/>
                </a:lnTo>
                <a:lnTo>
                  <a:pt x="241" y="212"/>
                </a:lnTo>
                <a:lnTo>
                  <a:pt x="241" y="214"/>
                </a:lnTo>
                <a:lnTo>
                  <a:pt x="240" y="215"/>
                </a:lnTo>
                <a:lnTo>
                  <a:pt x="239" y="216"/>
                </a:lnTo>
                <a:lnTo>
                  <a:pt x="238" y="217"/>
                </a:lnTo>
                <a:lnTo>
                  <a:pt x="237" y="218"/>
                </a:lnTo>
                <a:lnTo>
                  <a:pt x="237" y="218"/>
                </a:lnTo>
                <a:lnTo>
                  <a:pt x="235" y="220"/>
                </a:lnTo>
                <a:lnTo>
                  <a:pt x="234" y="221"/>
                </a:lnTo>
                <a:lnTo>
                  <a:pt x="233" y="222"/>
                </a:lnTo>
                <a:lnTo>
                  <a:pt x="232" y="222"/>
                </a:lnTo>
                <a:lnTo>
                  <a:pt x="231" y="223"/>
                </a:lnTo>
                <a:lnTo>
                  <a:pt x="229" y="223"/>
                </a:lnTo>
                <a:lnTo>
                  <a:pt x="227" y="224"/>
                </a:lnTo>
                <a:lnTo>
                  <a:pt x="226" y="224"/>
                </a:lnTo>
                <a:lnTo>
                  <a:pt x="225" y="226"/>
                </a:lnTo>
                <a:lnTo>
                  <a:pt x="223" y="226"/>
                </a:lnTo>
                <a:lnTo>
                  <a:pt x="222" y="226"/>
                </a:lnTo>
                <a:lnTo>
                  <a:pt x="221" y="227"/>
                </a:lnTo>
                <a:lnTo>
                  <a:pt x="220" y="227"/>
                </a:lnTo>
                <a:lnTo>
                  <a:pt x="217" y="227"/>
                </a:lnTo>
                <a:lnTo>
                  <a:pt x="216" y="227"/>
                </a:lnTo>
                <a:lnTo>
                  <a:pt x="215" y="227"/>
                </a:lnTo>
                <a:lnTo>
                  <a:pt x="214" y="227"/>
                </a:lnTo>
                <a:lnTo>
                  <a:pt x="213" y="227"/>
                </a:lnTo>
                <a:lnTo>
                  <a:pt x="211" y="227"/>
                </a:lnTo>
                <a:lnTo>
                  <a:pt x="210" y="227"/>
                </a:lnTo>
                <a:lnTo>
                  <a:pt x="209" y="226"/>
                </a:lnTo>
                <a:lnTo>
                  <a:pt x="208" y="226"/>
                </a:lnTo>
                <a:lnTo>
                  <a:pt x="207" y="226"/>
                </a:lnTo>
                <a:lnTo>
                  <a:pt x="205" y="224"/>
                </a:lnTo>
                <a:lnTo>
                  <a:pt x="204" y="224"/>
                </a:lnTo>
                <a:lnTo>
                  <a:pt x="203" y="223"/>
                </a:lnTo>
                <a:lnTo>
                  <a:pt x="202" y="223"/>
                </a:lnTo>
                <a:lnTo>
                  <a:pt x="201" y="222"/>
                </a:lnTo>
                <a:lnTo>
                  <a:pt x="199" y="221"/>
                </a:lnTo>
                <a:lnTo>
                  <a:pt x="198" y="221"/>
                </a:lnTo>
                <a:lnTo>
                  <a:pt x="198" y="220"/>
                </a:lnTo>
                <a:lnTo>
                  <a:pt x="197" y="218"/>
                </a:lnTo>
                <a:lnTo>
                  <a:pt x="196" y="217"/>
                </a:lnTo>
                <a:lnTo>
                  <a:pt x="196" y="216"/>
                </a:lnTo>
                <a:lnTo>
                  <a:pt x="195" y="216"/>
                </a:lnTo>
                <a:lnTo>
                  <a:pt x="195" y="215"/>
                </a:lnTo>
                <a:lnTo>
                  <a:pt x="193" y="214"/>
                </a:lnTo>
                <a:lnTo>
                  <a:pt x="193" y="212"/>
                </a:lnTo>
                <a:lnTo>
                  <a:pt x="192" y="211"/>
                </a:lnTo>
                <a:lnTo>
                  <a:pt x="192" y="210"/>
                </a:lnTo>
                <a:lnTo>
                  <a:pt x="192" y="209"/>
                </a:lnTo>
                <a:lnTo>
                  <a:pt x="192" y="208"/>
                </a:lnTo>
                <a:lnTo>
                  <a:pt x="191" y="205"/>
                </a:lnTo>
                <a:lnTo>
                  <a:pt x="191" y="204"/>
                </a:lnTo>
                <a:lnTo>
                  <a:pt x="191" y="203"/>
                </a:lnTo>
                <a:lnTo>
                  <a:pt x="191" y="202"/>
                </a:lnTo>
                <a:lnTo>
                  <a:pt x="191" y="200"/>
                </a:lnTo>
                <a:lnTo>
                  <a:pt x="192" y="198"/>
                </a:lnTo>
                <a:lnTo>
                  <a:pt x="192" y="197"/>
                </a:lnTo>
                <a:lnTo>
                  <a:pt x="192" y="196"/>
                </a:lnTo>
                <a:lnTo>
                  <a:pt x="192" y="194"/>
                </a:lnTo>
                <a:lnTo>
                  <a:pt x="193" y="193"/>
                </a:lnTo>
                <a:lnTo>
                  <a:pt x="193" y="192"/>
                </a:lnTo>
                <a:lnTo>
                  <a:pt x="193" y="191"/>
                </a:lnTo>
                <a:lnTo>
                  <a:pt x="195" y="190"/>
                </a:lnTo>
                <a:lnTo>
                  <a:pt x="196" y="188"/>
                </a:lnTo>
                <a:lnTo>
                  <a:pt x="196" y="187"/>
                </a:lnTo>
                <a:lnTo>
                  <a:pt x="197" y="186"/>
                </a:lnTo>
                <a:lnTo>
                  <a:pt x="197" y="185"/>
                </a:lnTo>
                <a:lnTo>
                  <a:pt x="198" y="184"/>
                </a:lnTo>
                <a:lnTo>
                  <a:pt x="199" y="182"/>
                </a:lnTo>
                <a:lnTo>
                  <a:pt x="201" y="181"/>
                </a:lnTo>
                <a:lnTo>
                  <a:pt x="202" y="180"/>
                </a:lnTo>
                <a:lnTo>
                  <a:pt x="202" y="179"/>
                </a:lnTo>
                <a:lnTo>
                  <a:pt x="203" y="178"/>
                </a:lnTo>
                <a:lnTo>
                  <a:pt x="204" y="178"/>
                </a:lnTo>
                <a:lnTo>
                  <a:pt x="205" y="176"/>
                </a:lnTo>
                <a:lnTo>
                  <a:pt x="207" y="175"/>
                </a:lnTo>
                <a:lnTo>
                  <a:pt x="208" y="175"/>
                </a:lnTo>
                <a:lnTo>
                  <a:pt x="209" y="174"/>
                </a:lnTo>
                <a:lnTo>
                  <a:pt x="210" y="174"/>
                </a:lnTo>
                <a:lnTo>
                  <a:pt x="213" y="173"/>
                </a:lnTo>
                <a:lnTo>
                  <a:pt x="214" y="173"/>
                </a:lnTo>
                <a:lnTo>
                  <a:pt x="215" y="172"/>
                </a:lnTo>
                <a:lnTo>
                  <a:pt x="216" y="172"/>
                </a:lnTo>
                <a:lnTo>
                  <a:pt x="217" y="172"/>
                </a:lnTo>
                <a:lnTo>
                  <a:pt x="219" y="172"/>
                </a:lnTo>
                <a:close/>
                <a:moveTo>
                  <a:pt x="197" y="335"/>
                </a:moveTo>
                <a:lnTo>
                  <a:pt x="256" y="329"/>
                </a:lnTo>
                <a:lnTo>
                  <a:pt x="256" y="1001"/>
                </a:lnTo>
                <a:lnTo>
                  <a:pt x="197" y="995"/>
                </a:lnTo>
                <a:lnTo>
                  <a:pt x="197" y="335"/>
                </a:lnTo>
                <a:close/>
                <a:moveTo>
                  <a:pt x="174" y="337"/>
                </a:moveTo>
                <a:lnTo>
                  <a:pt x="190" y="336"/>
                </a:lnTo>
                <a:lnTo>
                  <a:pt x="190" y="338"/>
                </a:lnTo>
                <a:lnTo>
                  <a:pt x="190" y="1003"/>
                </a:lnTo>
                <a:lnTo>
                  <a:pt x="255" y="1010"/>
                </a:lnTo>
                <a:lnTo>
                  <a:pt x="256" y="1010"/>
                </a:lnTo>
                <a:lnTo>
                  <a:pt x="256" y="1023"/>
                </a:lnTo>
                <a:lnTo>
                  <a:pt x="174" y="1017"/>
                </a:lnTo>
                <a:lnTo>
                  <a:pt x="174" y="337"/>
                </a:lnTo>
                <a:close/>
                <a:moveTo>
                  <a:pt x="540" y="82"/>
                </a:moveTo>
                <a:lnTo>
                  <a:pt x="540" y="82"/>
                </a:lnTo>
                <a:lnTo>
                  <a:pt x="539" y="82"/>
                </a:lnTo>
                <a:lnTo>
                  <a:pt x="536" y="80"/>
                </a:lnTo>
                <a:lnTo>
                  <a:pt x="533" y="80"/>
                </a:lnTo>
                <a:lnTo>
                  <a:pt x="529" y="80"/>
                </a:lnTo>
                <a:lnTo>
                  <a:pt x="524" y="80"/>
                </a:lnTo>
                <a:lnTo>
                  <a:pt x="518" y="80"/>
                </a:lnTo>
                <a:lnTo>
                  <a:pt x="512" y="80"/>
                </a:lnTo>
                <a:lnTo>
                  <a:pt x="512" y="1089"/>
                </a:lnTo>
                <a:lnTo>
                  <a:pt x="517" y="1089"/>
                </a:lnTo>
                <a:lnTo>
                  <a:pt x="521" y="1089"/>
                </a:lnTo>
                <a:lnTo>
                  <a:pt x="524" y="1089"/>
                </a:lnTo>
                <a:lnTo>
                  <a:pt x="528" y="1089"/>
                </a:lnTo>
                <a:lnTo>
                  <a:pt x="530" y="1089"/>
                </a:lnTo>
                <a:lnTo>
                  <a:pt x="534" y="1088"/>
                </a:lnTo>
                <a:lnTo>
                  <a:pt x="538" y="1088"/>
                </a:lnTo>
                <a:lnTo>
                  <a:pt x="540" y="1088"/>
                </a:lnTo>
                <a:lnTo>
                  <a:pt x="540" y="1077"/>
                </a:lnTo>
                <a:lnTo>
                  <a:pt x="540" y="1045"/>
                </a:lnTo>
                <a:lnTo>
                  <a:pt x="540" y="996"/>
                </a:lnTo>
                <a:lnTo>
                  <a:pt x="540" y="931"/>
                </a:lnTo>
                <a:lnTo>
                  <a:pt x="539" y="854"/>
                </a:lnTo>
                <a:lnTo>
                  <a:pt x="539" y="769"/>
                </a:lnTo>
                <a:lnTo>
                  <a:pt x="539" y="679"/>
                </a:lnTo>
                <a:lnTo>
                  <a:pt x="539" y="584"/>
                </a:lnTo>
                <a:lnTo>
                  <a:pt x="538" y="491"/>
                </a:lnTo>
                <a:lnTo>
                  <a:pt x="538" y="399"/>
                </a:lnTo>
                <a:lnTo>
                  <a:pt x="538" y="314"/>
                </a:lnTo>
                <a:lnTo>
                  <a:pt x="538" y="239"/>
                </a:lnTo>
                <a:lnTo>
                  <a:pt x="539" y="205"/>
                </a:lnTo>
                <a:lnTo>
                  <a:pt x="539" y="174"/>
                </a:lnTo>
                <a:lnTo>
                  <a:pt x="539" y="148"/>
                </a:lnTo>
                <a:lnTo>
                  <a:pt x="539" y="125"/>
                </a:lnTo>
                <a:lnTo>
                  <a:pt x="539" y="106"/>
                </a:lnTo>
                <a:lnTo>
                  <a:pt x="540" y="92"/>
                </a:lnTo>
                <a:lnTo>
                  <a:pt x="540" y="84"/>
                </a:lnTo>
                <a:lnTo>
                  <a:pt x="540" y="82"/>
                </a:lnTo>
                <a:close/>
                <a:moveTo>
                  <a:pt x="505" y="79"/>
                </a:moveTo>
                <a:lnTo>
                  <a:pt x="503" y="79"/>
                </a:lnTo>
                <a:lnTo>
                  <a:pt x="500" y="79"/>
                </a:lnTo>
                <a:lnTo>
                  <a:pt x="498" y="79"/>
                </a:lnTo>
                <a:lnTo>
                  <a:pt x="496" y="79"/>
                </a:lnTo>
                <a:lnTo>
                  <a:pt x="493" y="79"/>
                </a:lnTo>
                <a:lnTo>
                  <a:pt x="491" y="79"/>
                </a:lnTo>
                <a:lnTo>
                  <a:pt x="487" y="79"/>
                </a:lnTo>
                <a:lnTo>
                  <a:pt x="485" y="79"/>
                </a:lnTo>
                <a:lnTo>
                  <a:pt x="485" y="1091"/>
                </a:lnTo>
                <a:lnTo>
                  <a:pt x="487" y="1091"/>
                </a:lnTo>
                <a:lnTo>
                  <a:pt x="490" y="1091"/>
                </a:lnTo>
                <a:lnTo>
                  <a:pt x="493" y="1091"/>
                </a:lnTo>
                <a:lnTo>
                  <a:pt x="496" y="1091"/>
                </a:lnTo>
                <a:lnTo>
                  <a:pt x="498" y="1091"/>
                </a:lnTo>
                <a:lnTo>
                  <a:pt x="500" y="1091"/>
                </a:lnTo>
                <a:lnTo>
                  <a:pt x="503" y="1091"/>
                </a:lnTo>
                <a:lnTo>
                  <a:pt x="505" y="1089"/>
                </a:lnTo>
                <a:lnTo>
                  <a:pt x="505" y="79"/>
                </a:lnTo>
                <a:close/>
                <a:moveTo>
                  <a:pt x="478" y="78"/>
                </a:moveTo>
                <a:lnTo>
                  <a:pt x="475" y="78"/>
                </a:lnTo>
                <a:lnTo>
                  <a:pt x="473" y="78"/>
                </a:lnTo>
                <a:lnTo>
                  <a:pt x="470" y="78"/>
                </a:lnTo>
                <a:lnTo>
                  <a:pt x="467" y="78"/>
                </a:lnTo>
                <a:lnTo>
                  <a:pt x="464" y="78"/>
                </a:lnTo>
                <a:lnTo>
                  <a:pt x="462" y="78"/>
                </a:lnTo>
                <a:lnTo>
                  <a:pt x="460" y="78"/>
                </a:lnTo>
                <a:lnTo>
                  <a:pt x="457" y="78"/>
                </a:lnTo>
                <a:lnTo>
                  <a:pt x="457" y="1091"/>
                </a:lnTo>
                <a:lnTo>
                  <a:pt x="460" y="1091"/>
                </a:lnTo>
                <a:lnTo>
                  <a:pt x="462" y="1091"/>
                </a:lnTo>
                <a:lnTo>
                  <a:pt x="464" y="1091"/>
                </a:lnTo>
                <a:lnTo>
                  <a:pt x="467" y="1091"/>
                </a:lnTo>
                <a:lnTo>
                  <a:pt x="469" y="1091"/>
                </a:lnTo>
                <a:lnTo>
                  <a:pt x="472" y="1091"/>
                </a:lnTo>
                <a:lnTo>
                  <a:pt x="475" y="1091"/>
                </a:lnTo>
                <a:lnTo>
                  <a:pt x="478" y="1091"/>
                </a:lnTo>
                <a:lnTo>
                  <a:pt x="478" y="78"/>
                </a:lnTo>
                <a:close/>
                <a:moveTo>
                  <a:pt x="449" y="78"/>
                </a:moveTo>
                <a:lnTo>
                  <a:pt x="446" y="78"/>
                </a:lnTo>
                <a:lnTo>
                  <a:pt x="444" y="78"/>
                </a:lnTo>
                <a:lnTo>
                  <a:pt x="442" y="78"/>
                </a:lnTo>
                <a:lnTo>
                  <a:pt x="439" y="78"/>
                </a:lnTo>
                <a:lnTo>
                  <a:pt x="437" y="78"/>
                </a:lnTo>
                <a:lnTo>
                  <a:pt x="434" y="78"/>
                </a:lnTo>
                <a:lnTo>
                  <a:pt x="432" y="78"/>
                </a:lnTo>
                <a:lnTo>
                  <a:pt x="430" y="78"/>
                </a:lnTo>
                <a:lnTo>
                  <a:pt x="430" y="1089"/>
                </a:lnTo>
                <a:lnTo>
                  <a:pt x="432" y="1089"/>
                </a:lnTo>
                <a:lnTo>
                  <a:pt x="434" y="1089"/>
                </a:lnTo>
                <a:lnTo>
                  <a:pt x="437" y="1089"/>
                </a:lnTo>
                <a:lnTo>
                  <a:pt x="439" y="1091"/>
                </a:lnTo>
                <a:lnTo>
                  <a:pt x="442" y="1091"/>
                </a:lnTo>
                <a:lnTo>
                  <a:pt x="444" y="1091"/>
                </a:lnTo>
                <a:lnTo>
                  <a:pt x="446" y="1091"/>
                </a:lnTo>
                <a:lnTo>
                  <a:pt x="449" y="1091"/>
                </a:lnTo>
                <a:lnTo>
                  <a:pt x="449" y="78"/>
                </a:lnTo>
                <a:close/>
                <a:moveTo>
                  <a:pt x="421" y="78"/>
                </a:moveTo>
                <a:lnTo>
                  <a:pt x="419" y="78"/>
                </a:lnTo>
                <a:lnTo>
                  <a:pt x="416" y="78"/>
                </a:lnTo>
                <a:lnTo>
                  <a:pt x="414" y="78"/>
                </a:lnTo>
                <a:lnTo>
                  <a:pt x="412" y="78"/>
                </a:lnTo>
                <a:lnTo>
                  <a:pt x="409" y="78"/>
                </a:lnTo>
                <a:lnTo>
                  <a:pt x="407" y="78"/>
                </a:lnTo>
                <a:lnTo>
                  <a:pt x="404" y="78"/>
                </a:lnTo>
                <a:lnTo>
                  <a:pt x="402" y="78"/>
                </a:lnTo>
                <a:lnTo>
                  <a:pt x="402" y="1089"/>
                </a:lnTo>
                <a:lnTo>
                  <a:pt x="402" y="1089"/>
                </a:lnTo>
                <a:lnTo>
                  <a:pt x="403" y="1089"/>
                </a:lnTo>
                <a:lnTo>
                  <a:pt x="404" y="1089"/>
                </a:lnTo>
                <a:lnTo>
                  <a:pt x="407" y="1089"/>
                </a:lnTo>
                <a:lnTo>
                  <a:pt x="409" y="1089"/>
                </a:lnTo>
                <a:lnTo>
                  <a:pt x="413" y="1089"/>
                </a:lnTo>
                <a:lnTo>
                  <a:pt x="418" y="1089"/>
                </a:lnTo>
                <a:lnTo>
                  <a:pt x="421" y="1089"/>
                </a:lnTo>
                <a:lnTo>
                  <a:pt x="421" y="78"/>
                </a:lnTo>
                <a:close/>
                <a:moveTo>
                  <a:pt x="46" y="128"/>
                </a:moveTo>
                <a:lnTo>
                  <a:pt x="45" y="128"/>
                </a:lnTo>
                <a:lnTo>
                  <a:pt x="42" y="130"/>
                </a:lnTo>
                <a:lnTo>
                  <a:pt x="41" y="130"/>
                </a:lnTo>
                <a:lnTo>
                  <a:pt x="40" y="130"/>
                </a:lnTo>
                <a:lnTo>
                  <a:pt x="39" y="131"/>
                </a:lnTo>
                <a:lnTo>
                  <a:pt x="37" y="131"/>
                </a:lnTo>
                <a:lnTo>
                  <a:pt x="36" y="132"/>
                </a:lnTo>
                <a:lnTo>
                  <a:pt x="34" y="132"/>
                </a:lnTo>
                <a:lnTo>
                  <a:pt x="34" y="355"/>
                </a:lnTo>
                <a:lnTo>
                  <a:pt x="27" y="355"/>
                </a:lnTo>
                <a:lnTo>
                  <a:pt x="27" y="137"/>
                </a:lnTo>
                <a:lnTo>
                  <a:pt x="24" y="138"/>
                </a:lnTo>
                <a:lnTo>
                  <a:pt x="22" y="139"/>
                </a:lnTo>
                <a:lnTo>
                  <a:pt x="21" y="140"/>
                </a:lnTo>
                <a:lnTo>
                  <a:pt x="18" y="143"/>
                </a:lnTo>
                <a:lnTo>
                  <a:pt x="18" y="355"/>
                </a:lnTo>
                <a:lnTo>
                  <a:pt x="10" y="355"/>
                </a:lnTo>
                <a:lnTo>
                  <a:pt x="10" y="150"/>
                </a:lnTo>
                <a:lnTo>
                  <a:pt x="9" y="151"/>
                </a:lnTo>
                <a:lnTo>
                  <a:pt x="7" y="152"/>
                </a:lnTo>
                <a:lnTo>
                  <a:pt x="6" y="154"/>
                </a:lnTo>
                <a:lnTo>
                  <a:pt x="5" y="155"/>
                </a:lnTo>
                <a:lnTo>
                  <a:pt x="4" y="156"/>
                </a:lnTo>
                <a:lnTo>
                  <a:pt x="3" y="157"/>
                </a:lnTo>
                <a:lnTo>
                  <a:pt x="1" y="158"/>
                </a:lnTo>
                <a:lnTo>
                  <a:pt x="0" y="161"/>
                </a:lnTo>
                <a:lnTo>
                  <a:pt x="0" y="243"/>
                </a:lnTo>
                <a:lnTo>
                  <a:pt x="0" y="315"/>
                </a:lnTo>
                <a:lnTo>
                  <a:pt x="0" y="378"/>
                </a:lnTo>
                <a:lnTo>
                  <a:pt x="0" y="432"/>
                </a:lnTo>
                <a:lnTo>
                  <a:pt x="0" y="480"/>
                </a:lnTo>
                <a:lnTo>
                  <a:pt x="0" y="523"/>
                </a:lnTo>
                <a:lnTo>
                  <a:pt x="0" y="563"/>
                </a:lnTo>
                <a:lnTo>
                  <a:pt x="0" y="600"/>
                </a:lnTo>
                <a:lnTo>
                  <a:pt x="0" y="638"/>
                </a:lnTo>
                <a:lnTo>
                  <a:pt x="0" y="678"/>
                </a:lnTo>
                <a:lnTo>
                  <a:pt x="0" y="720"/>
                </a:lnTo>
                <a:lnTo>
                  <a:pt x="0" y="768"/>
                </a:lnTo>
                <a:lnTo>
                  <a:pt x="0" y="822"/>
                </a:lnTo>
                <a:lnTo>
                  <a:pt x="0" y="884"/>
                </a:lnTo>
                <a:lnTo>
                  <a:pt x="0" y="956"/>
                </a:lnTo>
                <a:lnTo>
                  <a:pt x="0" y="1040"/>
                </a:lnTo>
                <a:lnTo>
                  <a:pt x="3" y="1041"/>
                </a:lnTo>
                <a:lnTo>
                  <a:pt x="5" y="1043"/>
                </a:lnTo>
                <a:lnTo>
                  <a:pt x="7" y="1044"/>
                </a:lnTo>
                <a:lnTo>
                  <a:pt x="10" y="1045"/>
                </a:lnTo>
                <a:lnTo>
                  <a:pt x="10" y="663"/>
                </a:lnTo>
                <a:lnTo>
                  <a:pt x="18" y="663"/>
                </a:lnTo>
                <a:lnTo>
                  <a:pt x="18" y="1049"/>
                </a:lnTo>
                <a:lnTo>
                  <a:pt x="21" y="1050"/>
                </a:lnTo>
                <a:lnTo>
                  <a:pt x="22" y="1051"/>
                </a:lnTo>
                <a:lnTo>
                  <a:pt x="24" y="1051"/>
                </a:lnTo>
                <a:lnTo>
                  <a:pt x="27" y="1052"/>
                </a:lnTo>
                <a:lnTo>
                  <a:pt x="27" y="663"/>
                </a:lnTo>
                <a:lnTo>
                  <a:pt x="34" y="663"/>
                </a:lnTo>
                <a:lnTo>
                  <a:pt x="34" y="1055"/>
                </a:lnTo>
                <a:lnTo>
                  <a:pt x="37" y="1056"/>
                </a:lnTo>
                <a:lnTo>
                  <a:pt x="40" y="1056"/>
                </a:lnTo>
                <a:lnTo>
                  <a:pt x="42" y="1057"/>
                </a:lnTo>
                <a:lnTo>
                  <a:pt x="45" y="1057"/>
                </a:lnTo>
                <a:lnTo>
                  <a:pt x="45" y="971"/>
                </a:lnTo>
                <a:lnTo>
                  <a:pt x="45" y="896"/>
                </a:lnTo>
                <a:lnTo>
                  <a:pt x="45" y="831"/>
                </a:lnTo>
                <a:lnTo>
                  <a:pt x="45" y="775"/>
                </a:lnTo>
                <a:lnTo>
                  <a:pt x="45" y="725"/>
                </a:lnTo>
                <a:lnTo>
                  <a:pt x="45" y="679"/>
                </a:lnTo>
                <a:lnTo>
                  <a:pt x="45" y="637"/>
                </a:lnTo>
                <a:lnTo>
                  <a:pt x="45" y="596"/>
                </a:lnTo>
                <a:lnTo>
                  <a:pt x="45" y="555"/>
                </a:lnTo>
                <a:lnTo>
                  <a:pt x="45" y="513"/>
                </a:lnTo>
                <a:lnTo>
                  <a:pt x="45" y="468"/>
                </a:lnTo>
                <a:lnTo>
                  <a:pt x="45" y="417"/>
                </a:lnTo>
                <a:lnTo>
                  <a:pt x="46" y="361"/>
                </a:lnTo>
                <a:lnTo>
                  <a:pt x="46" y="295"/>
                </a:lnTo>
                <a:lnTo>
                  <a:pt x="46" y="221"/>
                </a:lnTo>
                <a:lnTo>
                  <a:pt x="46" y="134"/>
                </a:lnTo>
                <a:lnTo>
                  <a:pt x="46" y="133"/>
                </a:lnTo>
                <a:lnTo>
                  <a:pt x="46" y="132"/>
                </a:lnTo>
                <a:lnTo>
                  <a:pt x="46" y="130"/>
                </a:lnTo>
                <a:lnTo>
                  <a:pt x="46" y="128"/>
                </a:lnTo>
                <a:close/>
                <a:moveTo>
                  <a:pt x="15" y="380"/>
                </a:moveTo>
                <a:lnTo>
                  <a:pt x="37" y="380"/>
                </a:lnTo>
                <a:lnTo>
                  <a:pt x="37" y="457"/>
                </a:lnTo>
                <a:lnTo>
                  <a:pt x="15" y="457"/>
                </a:lnTo>
                <a:lnTo>
                  <a:pt x="15" y="380"/>
                </a:lnTo>
                <a:close/>
                <a:moveTo>
                  <a:pt x="18" y="384"/>
                </a:moveTo>
                <a:lnTo>
                  <a:pt x="27" y="384"/>
                </a:lnTo>
                <a:lnTo>
                  <a:pt x="27" y="451"/>
                </a:lnTo>
                <a:lnTo>
                  <a:pt x="18" y="451"/>
                </a:lnTo>
                <a:lnTo>
                  <a:pt x="18" y="384"/>
                </a:lnTo>
                <a:close/>
                <a:moveTo>
                  <a:pt x="15" y="470"/>
                </a:moveTo>
                <a:lnTo>
                  <a:pt x="37" y="470"/>
                </a:lnTo>
                <a:lnTo>
                  <a:pt x="37" y="547"/>
                </a:lnTo>
                <a:lnTo>
                  <a:pt x="15" y="547"/>
                </a:lnTo>
                <a:lnTo>
                  <a:pt x="15" y="470"/>
                </a:lnTo>
                <a:close/>
                <a:moveTo>
                  <a:pt x="18" y="475"/>
                </a:moveTo>
                <a:lnTo>
                  <a:pt x="27" y="475"/>
                </a:lnTo>
                <a:lnTo>
                  <a:pt x="27" y="542"/>
                </a:lnTo>
                <a:lnTo>
                  <a:pt x="18" y="542"/>
                </a:lnTo>
                <a:lnTo>
                  <a:pt x="18" y="475"/>
                </a:lnTo>
                <a:close/>
                <a:moveTo>
                  <a:pt x="22" y="573"/>
                </a:moveTo>
                <a:lnTo>
                  <a:pt x="22" y="573"/>
                </a:lnTo>
                <a:lnTo>
                  <a:pt x="22" y="573"/>
                </a:lnTo>
                <a:lnTo>
                  <a:pt x="23" y="573"/>
                </a:lnTo>
                <a:lnTo>
                  <a:pt x="23" y="573"/>
                </a:lnTo>
                <a:lnTo>
                  <a:pt x="23" y="573"/>
                </a:lnTo>
                <a:lnTo>
                  <a:pt x="24" y="573"/>
                </a:lnTo>
                <a:lnTo>
                  <a:pt x="24" y="575"/>
                </a:lnTo>
                <a:lnTo>
                  <a:pt x="24" y="575"/>
                </a:lnTo>
                <a:lnTo>
                  <a:pt x="25" y="575"/>
                </a:lnTo>
                <a:lnTo>
                  <a:pt x="25" y="576"/>
                </a:lnTo>
                <a:lnTo>
                  <a:pt x="25" y="576"/>
                </a:lnTo>
                <a:lnTo>
                  <a:pt x="25" y="576"/>
                </a:lnTo>
                <a:lnTo>
                  <a:pt x="25" y="576"/>
                </a:lnTo>
                <a:lnTo>
                  <a:pt x="25" y="577"/>
                </a:lnTo>
                <a:lnTo>
                  <a:pt x="25" y="577"/>
                </a:lnTo>
                <a:lnTo>
                  <a:pt x="25" y="578"/>
                </a:lnTo>
                <a:lnTo>
                  <a:pt x="25" y="578"/>
                </a:lnTo>
                <a:lnTo>
                  <a:pt x="25" y="578"/>
                </a:lnTo>
                <a:lnTo>
                  <a:pt x="25" y="579"/>
                </a:lnTo>
                <a:lnTo>
                  <a:pt x="25" y="579"/>
                </a:lnTo>
                <a:lnTo>
                  <a:pt x="25" y="579"/>
                </a:lnTo>
                <a:lnTo>
                  <a:pt x="25" y="581"/>
                </a:lnTo>
                <a:lnTo>
                  <a:pt x="25" y="581"/>
                </a:lnTo>
                <a:lnTo>
                  <a:pt x="24" y="581"/>
                </a:lnTo>
                <a:lnTo>
                  <a:pt x="24" y="582"/>
                </a:lnTo>
                <a:lnTo>
                  <a:pt x="24" y="582"/>
                </a:lnTo>
                <a:lnTo>
                  <a:pt x="23" y="582"/>
                </a:lnTo>
                <a:lnTo>
                  <a:pt x="23" y="582"/>
                </a:lnTo>
                <a:lnTo>
                  <a:pt x="23" y="582"/>
                </a:lnTo>
                <a:lnTo>
                  <a:pt x="22" y="582"/>
                </a:lnTo>
                <a:lnTo>
                  <a:pt x="22" y="582"/>
                </a:lnTo>
                <a:lnTo>
                  <a:pt x="22" y="582"/>
                </a:lnTo>
                <a:lnTo>
                  <a:pt x="21" y="582"/>
                </a:lnTo>
                <a:lnTo>
                  <a:pt x="21" y="582"/>
                </a:lnTo>
                <a:lnTo>
                  <a:pt x="19" y="582"/>
                </a:lnTo>
                <a:lnTo>
                  <a:pt x="19" y="582"/>
                </a:lnTo>
                <a:lnTo>
                  <a:pt x="19" y="582"/>
                </a:lnTo>
                <a:lnTo>
                  <a:pt x="18" y="582"/>
                </a:lnTo>
                <a:lnTo>
                  <a:pt x="18" y="582"/>
                </a:lnTo>
                <a:lnTo>
                  <a:pt x="18" y="581"/>
                </a:lnTo>
                <a:lnTo>
                  <a:pt x="18" y="581"/>
                </a:lnTo>
                <a:lnTo>
                  <a:pt x="17" y="581"/>
                </a:lnTo>
                <a:lnTo>
                  <a:pt x="17" y="579"/>
                </a:lnTo>
                <a:lnTo>
                  <a:pt x="17" y="579"/>
                </a:lnTo>
                <a:lnTo>
                  <a:pt x="17" y="579"/>
                </a:lnTo>
                <a:lnTo>
                  <a:pt x="17" y="578"/>
                </a:lnTo>
                <a:lnTo>
                  <a:pt x="17" y="578"/>
                </a:lnTo>
                <a:lnTo>
                  <a:pt x="17" y="578"/>
                </a:lnTo>
                <a:lnTo>
                  <a:pt x="17" y="577"/>
                </a:lnTo>
                <a:lnTo>
                  <a:pt x="17" y="577"/>
                </a:lnTo>
                <a:lnTo>
                  <a:pt x="17" y="576"/>
                </a:lnTo>
                <a:lnTo>
                  <a:pt x="17" y="576"/>
                </a:lnTo>
                <a:lnTo>
                  <a:pt x="17" y="576"/>
                </a:lnTo>
                <a:lnTo>
                  <a:pt x="17" y="576"/>
                </a:lnTo>
                <a:lnTo>
                  <a:pt x="18" y="575"/>
                </a:lnTo>
                <a:lnTo>
                  <a:pt x="18" y="575"/>
                </a:lnTo>
                <a:lnTo>
                  <a:pt x="18" y="575"/>
                </a:lnTo>
                <a:lnTo>
                  <a:pt x="18" y="573"/>
                </a:lnTo>
                <a:lnTo>
                  <a:pt x="19" y="573"/>
                </a:lnTo>
                <a:lnTo>
                  <a:pt x="19" y="573"/>
                </a:lnTo>
                <a:lnTo>
                  <a:pt x="19" y="573"/>
                </a:lnTo>
                <a:lnTo>
                  <a:pt x="21" y="573"/>
                </a:lnTo>
                <a:lnTo>
                  <a:pt x="21" y="573"/>
                </a:lnTo>
                <a:lnTo>
                  <a:pt x="22" y="573"/>
                </a:lnTo>
                <a:close/>
                <a:moveTo>
                  <a:pt x="22" y="591"/>
                </a:moveTo>
                <a:lnTo>
                  <a:pt x="22" y="591"/>
                </a:lnTo>
                <a:lnTo>
                  <a:pt x="22" y="591"/>
                </a:lnTo>
                <a:lnTo>
                  <a:pt x="23" y="591"/>
                </a:lnTo>
                <a:lnTo>
                  <a:pt x="23" y="591"/>
                </a:lnTo>
                <a:lnTo>
                  <a:pt x="23" y="591"/>
                </a:lnTo>
                <a:lnTo>
                  <a:pt x="24" y="593"/>
                </a:lnTo>
                <a:lnTo>
                  <a:pt x="24" y="593"/>
                </a:lnTo>
                <a:lnTo>
                  <a:pt x="24" y="593"/>
                </a:lnTo>
                <a:lnTo>
                  <a:pt x="25" y="593"/>
                </a:lnTo>
                <a:lnTo>
                  <a:pt x="25" y="594"/>
                </a:lnTo>
                <a:lnTo>
                  <a:pt x="25" y="594"/>
                </a:lnTo>
                <a:lnTo>
                  <a:pt x="25" y="594"/>
                </a:lnTo>
                <a:lnTo>
                  <a:pt x="25" y="595"/>
                </a:lnTo>
                <a:lnTo>
                  <a:pt x="25" y="595"/>
                </a:lnTo>
                <a:lnTo>
                  <a:pt x="25" y="595"/>
                </a:lnTo>
                <a:lnTo>
                  <a:pt x="25" y="596"/>
                </a:lnTo>
                <a:lnTo>
                  <a:pt x="25" y="596"/>
                </a:lnTo>
                <a:lnTo>
                  <a:pt x="25" y="596"/>
                </a:lnTo>
                <a:lnTo>
                  <a:pt x="25" y="597"/>
                </a:lnTo>
                <a:lnTo>
                  <a:pt x="25" y="597"/>
                </a:lnTo>
                <a:lnTo>
                  <a:pt x="25" y="599"/>
                </a:lnTo>
                <a:lnTo>
                  <a:pt x="25" y="599"/>
                </a:lnTo>
                <a:lnTo>
                  <a:pt x="25" y="599"/>
                </a:lnTo>
                <a:lnTo>
                  <a:pt x="24" y="599"/>
                </a:lnTo>
                <a:lnTo>
                  <a:pt x="24" y="600"/>
                </a:lnTo>
                <a:lnTo>
                  <a:pt x="24" y="600"/>
                </a:lnTo>
                <a:lnTo>
                  <a:pt x="23" y="600"/>
                </a:lnTo>
                <a:lnTo>
                  <a:pt x="23" y="600"/>
                </a:lnTo>
                <a:lnTo>
                  <a:pt x="23" y="600"/>
                </a:lnTo>
                <a:lnTo>
                  <a:pt x="22" y="600"/>
                </a:lnTo>
                <a:lnTo>
                  <a:pt x="22" y="601"/>
                </a:lnTo>
                <a:lnTo>
                  <a:pt x="22" y="601"/>
                </a:lnTo>
                <a:lnTo>
                  <a:pt x="21" y="601"/>
                </a:lnTo>
                <a:lnTo>
                  <a:pt x="21" y="600"/>
                </a:lnTo>
                <a:lnTo>
                  <a:pt x="19" y="600"/>
                </a:lnTo>
                <a:lnTo>
                  <a:pt x="19" y="600"/>
                </a:lnTo>
                <a:lnTo>
                  <a:pt x="19" y="600"/>
                </a:lnTo>
                <a:lnTo>
                  <a:pt x="18" y="600"/>
                </a:lnTo>
                <a:lnTo>
                  <a:pt x="18" y="600"/>
                </a:lnTo>
                <a:lnTo>
                  <a:pt x="18" y="599"/>
                </a:lnTo>
                <a:lnTo>
                  <a:pt x="18" y="599"/>
                </a:lnTo>
                <a:lnTo>
                  <a:pt x="17" y="599"/>
                </a:lnTo>
                <a:lnTo>
                  <a:pt x="17" y="599"/>
                </a:lnTo>
                <a:lnTo>
                  <a:pt x="17" y="597"/>
                </a:lnTo>
                <a:lnTo>
                  <a:pt x="17" y="597"/>
                </a:lnTo>
                <a:lnTo>
                  <a:pt x="17" y="596"/>
                </a:lnTo>
                <a:lnTo>
                  <a:pt x="17" y="596"/>
                </a:lnTo>
                <a:lnTo>
                  <a:pt x="17" y="596"/>
                </a:lnTo>
                <a:lnTo>
                  <a:pt x="17" y="595"/>
                </a:lnTo>
                <a:lnTo>
                  <a:pt x="17" y="595"/>
                </a:lnTo>
                <a:lnTo>
                  <a:pt x="17" y="595"/>
                </a:lnTo>
                <a:lnTo>
                  <a:pt x="17" y="594"/>
                </a:lnTo>
                <a:lnTo>
                  <a:pt x="17" y="594"/>
                </a:lnTo>
                <a:lnTo>
                  <a:pt x="17" y="594"/>
                </a:lnTo>
                <a:lnTo>
                  <a:pt x="18" y="593"/>
                </a:lnTo>
                <a:lnTo>
                  <a:pt x="18" y="593"/>
                </a:lnTo>
                <a:lnTo>
                  <a:pt x="18" y="593"/>
                </a:lnTo>
                <a:lnTo>
                  <a:pt x="18" y="593"/>
                </a:lnTo>
                <a:lnTo>
                  <a:pt x="19" y="591"/>
                </a:lnTo>
                <a:lnTo>
                  <a:pt x="19" y="591"/>
                </a:lnTo>
                <a:lnTo>
                  <a:pt x="19" y="591"/>
                </a:lnTo>
                <a:lnTo>
                  <a:pt x="21" y="591"/>
                </a:lnTo>
                <a:lnTo>
                  <a:pt x="21" y="591"/>
                </a:lnTo>
                <a:lnTo>
                  <a:pt x="22" y="591"/>
                </a:lnTo>
                <a:close/>
                <a:moveTo>
                  <a:pt x="22" y="609"/>
                </a:moveTo>
                <a:lnTo>
                  <a:pt x="22" y="609"/>
                </a:lnTo>
                <a:lnTo>
                  <a:pt x="22" y="609"/>
                </a:lnTo>
                <a:lnTo>
                  <a:pt x="23" y="609"/>
                </a:lnTo>
                <a:lnTo>
                  <a:pt x="23" y="609"/>
                </a:lnTo>
                <a:lnTo>
                  <a:pt x="23" y="609"/>
                </a:lnTo>
                <a:lnTo>
                  <a:pt x="24" y="609"/>
                </a:lnTo>
                <a:lnTo>
                  <a:pt x="24" y="609"/>
                </a:lnTo>
                <a:lnTo>
                  <a:pt x="24" y="611"/>
                </a:lnTo>
                <a:lnTo>
                  <a:pt x="25" y="611"/>
                </a:lnTo>
                <a:lnTo>
                  <a:pt x="25" y="611"/>
                </a:lnTo>
                <a:lnTo>
                  <a:pt x="25" y="612"/>
                </a:lnTo>
                <a:lnTo>
                  <a:pt x="25" y="612"/>
                </a:lnTo>
                <a:lnTo>
                  <a:pt x="25" y="612"/>
                </a:lnTo>
                <a:lnTo>
                  <a:pt x="25" y="613"/>
                </a:lnTo>
                <a:lnTo>
                  <a:pt x="25" y="613"/>
                </a:lnTo>
                <a:lnTo>
                  <a:pt x="25" y="613"/>
                </a:lnTo>
                <a:lnTo>
                  <a:pt x="25" y="614"/>
                </a:lnTo>
                <a:lnTo>
                  <a:pt x="25" y="614"/>
                </a:lnTo>
                <a:lnTo>
                  <a:pt x="25" y="615"/>
                </a:lnTo>
                <a:lnTo>
                  <a:pt x="25" y="615"/>
                </a:lnTo>
                <a:lnTo>
                  <a:pt x="25" y="615"/>
                </a:lnTo>
                <a:lnTo>
                  <a:pt x="25" y="617"/>
                </a:lnTo>
                <a:lnTo>
                  <a:pt x="25" y="617"/>
                </a:lnTo>
                <a:lnTo>
                  <a:pt x="24" y="617"/>
                </a:lnTo>
                <a:lnTo>
                  <a:pt x="24" y="617"/>
                </a:lnTo>
                <a:lnTo>
                  <a:pt x="24" y="618"/>
                </a:lnTo>
                <a:lnTo>
                  <a:pt x="23" y="618"/>
                </a:lnTo>
                <a:lnTo>
                  <a:pt x="23" y="618"/>
                </a:lnTo>
                <a:lnTo>
                  <a:pt x="23" y="618"/>
                </a:lnTo>
                <a:lnTo>
                  <a:pt x="22" y="618"/>
                </a:lnTo>
                <a:lnTo>
                  <a:pt x="22" y="618"/>
                </a:lnTo>
                <a:lnTo>
                  <a:pt x="22" y="618"/>
                </a:lnTo>
                <a:lnTo>
                  <a:pt x="21" y="618"/>
                </a:lnTo>
                <a:lnTo>
                  <a:pt x="21" y="618"/>
                </a:lnTo>
                <a:lnTo>
                  <a:pt x="19" y="618"/>
                </a:lnTo>
                <a:lnTo>
                  <a:pt x="19" y="618"/>
                </a:lnTo>
                <a:lnTo>
                  <a:pt x="19" y="618"/>
                </a:lnTo>
                <a:lnTo>
                  <a:pt x="18" y="618"/>
                </a:lnTo>
                <a:lnTo>
                  <a:pt x="18" y="617"/>
                </a:lnTo>
                <a:lnTo>
                  <a:pt x="18" y="617"/>
                </a:lnTo>
                <a:lnTo>
                  <a:pt x="18" y="617"/>
                </a:lnTo>
                <a:lnTo>
                  <a:pt x="17" y="617"/>
                </a:lnTo>
                <a:lnTo>
                  <a:pt x="17" y="615"/>
                </a:lnTo>
                <a:lnTo>
                  <a:pt x="17" y="615"/>
                </a:lnTo>
                <a:lnTo>
                  <a:pt x="17" y="615"/>
                </a:lnTo>
                <a:lnTo>
                  <a:pt x="17" y="614"/>
                </a:lnTo>
                <a:lnTo>
                  <a:pt x="17" y="614"/>
                </a:lnTo>
                <a:lnTo>
                  <a:pt x="17" y="613"/>
                </a:lnTo>
                <a:lnTo>
                  <a:pt x="17" y="613"/>
                </a:lnTo>
                <a:lnTo>
                  <a:pt x="17" y="613"/>
                </a:lnTo>
                <a:lnTo>
                  <a:pt x="17" y="612"/>
                </a:lnTo>
                <a:lnTo>
                  <a:pt x="17" y="612"/>
                </a:lnTo>
                <a:lnTo>
                  <a:pt x="17" y="612"/>
                </a:lnTo>
                <a:lnTo>
                  <a:pt x="17" y="611"/>
                </a:lnTo>
                <a:lnTo>
                  <a:pt x="18" y="611"/>
                </a:lnTo>
                <a:lnTo>
                  <a:pt x="18" y="611"/>
                </a:lnTo>
                <a:lnTo>
                  <a:pt x="18" y="609"/>
                </a:lnTo>
                <a:lnTo>
                  <a:pt x="18" y="609"/>
                </a:lnTo>
                <a:lnTo>
                  <a:pt x="19" y="609"/>
                </a:lnTo>
                <a:lnTo>
                  <a:pt x="19" y="609"/>
                </a:lnTo>
                <a:lnTo>
                  <a:pt x="19" y="609"/>
                </a:lnTo>
                <a:lnTo>
                  <a:pt x="21" y="609"/>
                </a:lnTo>
                <a:lnTo>
                  <a:pt x="21" y="609"/>
                </a:lnTo>
                <a:lnTo>
                  <a:pt x="22" y="609"/>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383189" y="4237277"/>
            <a:ext cx="1450481" cy="1991932"/>
            <a:chOff x="1792288" y="173037"/>
            <a:chExt cx="617538" cy="573088"/>
          </a:xfrm>
        </p:grpSpPr>
        <p:sp>
          <p:nvSpPr>
            <p:cNvPr id="19" name="Freeform 48"/>
            <p:cNvSpPr>
              <a:spLocks noEditPoints="1"/>
            </p:cNvSpPr>
            <p:nvPr/>
          </p:nvSpPr>
          <p:spPr bwMode="auto">
            <a:xfrm>
              <a:off x="1792288" y="173037"/>
              <a:ext cx="617538" cy="263525"/>
            </a:xfrm>
            <a:custGeom>
              <a:avLst/>
              <a:gdLst/>
              <a:ahLst/>
              <a:cxnLst>
                <a:cxn ang="0">
                  <a:pos x="460" y="331"/>
                </a:cxn>
                <a:cxn ang="0">
                  <a:pos x="0" y="120"/>
                </a:cxn>
                <a:cxn ang="0">
                  <a:pos x="354" y="144"/>
                </a:cxn>
                <a:cxn ang="0">
                  <a:pos x="357" y="152"/>
                </a:cxn>
                <a:cxn ang="0">
                  <a:pos x="364" y="160"/>
                </a:cxn>
                <a:cxn ang="0">
                  <a:pos x="373" y="168"/>
                </a:cxn>
                <a:cxn ang="0">
                  <a:pos x="382" y="171"/>
                </a:cxn>
                <a:cxn ang="0">
                  <a:pos x="391" y="175"/>
                </a:cxn>
                <a:cxn ang="0">
                  <a:pos x="417" y="182"/>
                </a:cxn>
                <a:cxn ang="0">
                  <a:pos x="447" y="186"/>
                </a:cxn>
                <a:cxn ang="0">
                  <a:pos x="492" y="186"/>
                </a:cxn>
                <a:cxn ang="0">
                  <a:pos x="533" y="180"/>
                </a:cxn>
                <a:cxn ang="0">
                  <a:pos x="563" y="168"/>
                </a:cxn>
                <a:cxn ang="0">
                  <a:pos x="574" y="160"/>
                </a:cxn>
                <a:cxn ang="0">
                  <a:pos x="581" y="152"/>
                </a:cxn>
                <a:cxn ang="0">
                  <a:pos x="582" y="144"/>
                </a:cxn>
                <a:cxn ang="0">
                  <a:pos x="581" y="135"/>
                </a:cxn>
                <a:cxn ang="0">
                  <a:pos x="574" y="127"/>
                </a:cxn>
                <a:cxn ang="0">
                  <a:pos x="563" y="120"/>
                </a:cxn>
                <a:cxn ang="0">
                  <a:pos x="463" y="144"/>
                </a:cxn>
                <a:cxn ang="0">
                  <a:pos x="492" y="102"/>
                </a:cxn>
                <a:cxn ang="0">
                  <a:pos x="447" y="102"/>
                </a:cxn>
                <a:cxn ang="0">
                  <a:pos x="405" y="109"/>
                </a:cxn>
                <a:cxn ang="0">
                  <a:pos x="375" y="120"/>
                </a:cxn>
                <a:cxn ang="0">
                  <a:pos x="364" y="127"/>
                </a:cxn>
                <a:cxn ang="0">
                  <a:pos x="357" y="135"/>
                </a:cxn>
                <a:cxn ang="0">
                  <a:pos x="354" y="144"/>
                </a:cxn>
                <a:cxn ang="0">
                  <a:pos x="550" y="114"/>
                </a:cxn>
                <a:cxn ang="0">
                  <a:pos x="463" y="144"/>
                </a:cxn>
                <a:cxn ang="0">
                  <a:pos x="471" y="240"/>
                </a:cxn>
                <a:cxn ang="0">
                  <a:pos x="312" y="0"/>
                </a:cxn>
                <a:cxn ang="0">
                  <a:pos x="471" y="240"/>
                </a:cxn>
                <a:cxn ang="0">
                  <a:pos x="71" y="97"/>
                </a:cxn>
                <a:cxn ang="0">
                  <a:pos x="370" y="193"/>
                </a:cxn>
                <a:cxn ang="0">
                  <a:pos x="403" y="200"/>
                </a:cxn>
                <a:cxn ang="0">
                  <a:pos x="430" y="205"/>
                </a:cxn>
                <a:cxn ang="0">
                  <a:pos x="462" y="207"/>
                </a:cxn>
                <a:cxn ang="0">
                  <a:pos x="501" y="206"/>
                </a:cxn>
                <a:cxn ang="0">
                  <a:pos x="543" y="200"/>
                </a:cxn>
                <a:cxn ang="0">
                  <a:pos x="587" y="188"/>
                </a:cxn>
                <a:cxn ang="0">
                  <a:pos x="617" y="177"/>
                </a:cxn>
                <a:cxn ang="0">
                  <a:pos x="628" y="169"/>
                </a:cxn>
                <a:cxn ang="0">
                  <a:pos x="635" y="162"/>
                </a:cxn>
                <a:cxn ang="0">
                  <a:pos x="639" y="153"/>
                </a:cxn>
                <a:cxn ang="0">
                  <a:pos x="639" y="146"/>
                </a:cxn>
                <a:cxn ang="0">
                  <a:pos x="633" y="135"/>
                </a:cxn>
                <a:cxn ang="0">
                  <a:pos x="617" y="122"/>
                </a:cxn>
                <a:cxn ang="0">
                  <a:pos x="589" y="106"/>
                </a:cxn>
                <a:cxn ang="0">
                  <a:pos x="568" y="99"/>
                </a:cxn>
                <a:cxn ang="0">
                  <a:pos x="483" y="330"/>
                </a:cxn>
                <a:cxn ang="0">
                  <a:pos x="779" y="165"/>
                </a:cxn>
                <a:cxn ang="0">
                  <a:pos x="483" y="330"/>
                </a:cxn>
                <a:cxn ang="0">
                  <a:pos x="508" y="297"/>
                </a:cxn>
                <a:cxn ang="0">
                  <a:pos x="729" y="192"/>
                </a:cxn>
                <a:cxn ang="0">
                  <a:pos x="739" y="189"/>
                </a:cxn>
                <a:cxn ang="0">
                  <a:pos x="747" y="237"/>
                </a:cxn>
                <a:cxn ang="0">
                  <a:pos x="739" y="240"/>
                </a:cxn>
                <a:cxn ang="0">
                  <a:pos x="495" y="320"/>
                </a:cxn>
                <a:cxn ang="0">
                  <a:pos x="508" y="262"/>
                </a:cxn>
              </a:cxnLst>
              <a:rect l="0" t="0" r="r" b="b"/>
              <a:pathLst>
                <a:path w="779" h="331">
                  <a:moveTo>
                    <a:pt x="460" y="262"/>
                  </a:moveTo>
                  <a:lnTo>
                    <a:pt x="460" y="331"/>
                  </a:lnTo>
                  <a:lnTo>
                    <a:pt x="0" y="187"/>
                  </a:lnTo>
                  <a:lnTo>
                    <a:pt x="0" y="120"/>
                  </a:lnTo>
                  <a:lnTo>
                    <a:pt x="460" y="262"/>
                  </a:lnTo>
                  <a:close/>
                  <a:moveTo>
                    <a:pt x="354" y="144"/>
                  </a:moveTo>
                  <a:lnTo>
                    <a:pt x="354" y="148"/>
                  </a:lnTo>
                  <a:lnTo>
                    <a:pt x="357" y="152"/>
                  </a:lnTo>
                  <a:lnTo>
                    <a:pt x="359" y="157"/>
                  </a:lnTo>
                  <a:lnTo>
                    <a:pt x="364" y="160"/>
                  </a:lnTo>
                  <a:lnTo>
                    <a:pt x="369" y="164"/>
                  </a:lnTo>
                  <a:lnTo>
                    <a:pt x="373" y="168"/>
                  </a:lnTo>
                  <a:lnTo>
                    <a:pt x="463" y="144"/>
                  </a:lnTo>
                  <a:lnTo>
                    <a:pt x="382" y="171"/>
                  </a:lnTo>
                  <a:lnTo>
                    <a:pt x="388" y="174"/>
                  </a:lnTo>
                  <a:lnTo>
                    <a:pt x="391" y="175"/>
                  </a:lnTo>
                  <a:lnTo>
                    <a:pt x="463" y="144"/>
                  </a:lnTo>
                  <a:lnTo>
                    <a:pt x="417" y="182"/>
                  </a:lnTo>
                  <a:lnTo>
                    <a:pt x="424" y="183"/>
                  </a:lnTo>
                  <a:lnTo>
                    <a:pt x="447" y="186"/>
                  </a:lnTo>
                  <a:lnTo>
                    <a:pt x="468" y="187"/>
                  </a:lnTo>
                  <a:lnTo>
                    <a:pt x="492" y="186"/>
                  </a:lnTo>
                  <a:lnTo>
                    <a:pt x="514" y="183"/>
                  </a:lnTo>
                  <a:lnTo>
                    <a:pt x="533" y="180"/>
                  </a:lnTo>
                  <a:lnTo>
                    <a:pt x="550" y="174"/>
                  </a:lnTo>
                  <a:lnTo>
                    <a:pt x="563" y="168"/>
                  </a:lnTo>
                  <a:lnTo>
                    <a:pt x="569" y="164"/>
                  </a:lnTo>
                  <a:lnTo>
                    <a:pt x="574" y="160"/>
                  </a:lnTo>
                  <a:lnTo>
                    <a:pt x="577" y="157"/>
                  </a:lnTo>
                  <a:lnTo>
                    <a:pt x="581" y="152"/>
                  </a:lnTo>
                  <a:lnTo>
                    <a:pt x="582" y="148"/>
                  </a:lnTo>
                  <a:lnTo>
                    <a:pt x="582" y="144"/>
                  </a:lnTo>
                  <a:lnTo>
                    <a:pt x="582" y="140"/>
                  </a:lnTo>
                  <a:lnTo>
                    <a:pt x="581" y="135"/>
                  </a:lnTo>
                  <a:lnTo>
                    <a:pt x="577" y="130"/>
                  </a:lnTo>
                  <a:lnTo>
                    <a:pt x="574" y="127"/>
                  </a:lnTo>
                  <a:lnTo>
                    <a:pt x="569" y="123"/>
                  </a:lnTo>
                  <a:lnTo>
                    <a:pt x="563" y="120"/>
                  </a:lnTo>
                  <a:lnTo>
                    <a:pt x="559" y="117"/>
                  </a:lnTo>
                  <a:lnTo>
                    <a:pt x="463" y="144"/>
                  </a:lnTo>
                  <a:lnTo>
                    <a:pt x="513" y="104"/>
                  </a:lnTo>
                  <a:lnTo>
                    <a:pt x="492" y="102"/>
                  </a:lnTo>
                  <a:lnTo>
                    <a:pt x="468" y="100"/>
                  </a:lnTo>
                  <a:lnTo>
                    <a:pt x="447" y="102"/>
                  </a:lnTo>
                  <a:lnTo>
                    <a:pt x="424" y="104"/>
                  </a:lnTo>
                  <a:lnTo>
                    <a:pt x="405" y="109"/>
                  </a:lnTo>
                  <a:lnTo>
                    <a:pt x="388" y="114"/>
                  </a:lnTo>
                  <a:lnTo>
                    <a:pt x="375" y="120"/>
                  </a:lnTo>
                  <a:lnTo>
                    <a:pt x="369" y="123"/>
                  </a:lnTo>
                  <a:lnTo>
                    <a:pt x="364" y="127"/>
                  </a:lnTo>
                  <a:lnTo>
                    <a:pt x="359" y="130"/>
                  </a:lnTo>
                  <a:lnTo>
                    <a:pt x="357" y="135"/>
                  </a:lnTo>
                  <a:lnTo>
                    <a:pt x="354" y="140"/>
                  </a:lnTo>
                  <a:lnTo>
                    <a:pt x="354" y="144"/>
                  </a:lnTo>
                  <a:close/>
                  <a:moveTo>
                    <a:pt x="551" y="115"/>
                  </a:moveTo>
                  <a:lnTo>
                    <a:pt x="550" y="114"/>
                  </a:lnTo>
                  <a:lnTo>
                    <a:pt x="540" y="111"/>
                  </a:lnTo>
                  <a:lnTo>
                    <a:pt x="463" y="144"/>
                  </a:lnTo>
                  <a:lnTo>
                    <a:pt x="551" y="115"/>
                  </a:lnTo>
                  <a:close/>
                  <a:moveTo>
                    <a:pt x="471" y="240"/>
                  </a:moveTo>
                  <a:lnTo>
                    <a:pt x="773" y="142"/>
                  </a:lnTo>
                  <a:lnTo>
                    <a:pt x="312" y="0"/>
                  </a:lnTo>
                  <a:lnTo>
                    <a:pt x="11" y="97"/>
                  </a:lnTo>
                  <a:lnTo>
                    <a:pt x="471" y="240"/>
                  </a:lnTo>
                  <a:close/>
                  <a:moveTo>
                    <a:pt x="312" y="19"/>
                  </a:moveTo>
                  <a:lnTo>
                    <a:pt x="71" y="97"/>
                  </a:lnTo>
                  <a:lnTo>
                    <a:pt x="365" y="190"/>
                  </a:lnTo>
                  <a:lnTo>
                    <a:pt x="370" y="193"/>
                  </a:lnTo>
                  <a:lnTo>
                    <a:pt x="383" y="196"/>
                  </a:lnTo>
                  <a:lnTo>
                    <a:pt x="403" y="200"/>
                  </a:lnTo>
                  <a:lnTo>
                    <a:pt x="415" y="202"/>
                  </a:lnTo>
                  <a:lnTo>
                    <a:pt x="430" y="205"/>
                  </a:lnTo>
                  <a:lnTo>
                    <a:pt x="447" y="206"/>
                  </a:lnTo>
                  <a:lnTo>
                    <a:pt x="462" y="207"/>
                  </a:lnTo>
                  <a:lnTo>
                    <a:pt x="481" y="207"/>
                  </a:lnTo>
                  <a:lnTo>
                    <a:pt x="501" y="206"/>
                  </a:lnTo>
                  <a:lnTo>
                    <a:pt x="521" y="204"/>
                  </a:lnTo>
                  <a:lnTo>
                    <a:pt x="543" y="200"/>
                  </a:lnTo>
                  <a:lnTo>
                    <a:pt x="565" y="195"/>
                  </a:lnTo>
                  <a:lnTo>
                    <a:pt x="587" y="188"/>
                  </a:lnTo>
                  <a:lnTo>
                    <a:pt x="607" y="181"/>
                  </a:lnTo>
                  <a:lnTo>
                    <a:pt x="617" y="177"/>
                  </a:lnTo>
                  <a:lnTo>
                    <a:pt x="623" y="172"/>
                  </a:lnTo>
                  <a:lnTo>
                    <a:pt x="628" y="169"/>
                  </a:lnTo>
                  <a:lnTo>
                    <a:pt x="633" y="165"/>
                  </a:lnTo>
                  <a:lnTo>
                    <a:pt x="635" y="162"/>
                  </a:lnTo>
                  <a:lnTo>
                    <a:pt x="637" y="157"/>
                  </a:lnTo>
                  <a:lnTo>
                    <a:pt x="639" y="153"/>
                  </a:lnTo>
                  <a:lnTo>
                    <a:pt x="639" y="150"/>
                  </a:lnTo>
                  <a:lnTo>
                    <a:pt x="639" y="146"/>
                  </a:lnTo>
                  <a:lnTo>
                    <a:pt x="636" y="141"/>
                  </a:lnTo>
                  <a:lnTo>
                    <a:pt x="633" y="135"/>
                  </a:lnTo>
                  <a:lnTo>
                    <a:pt x="624" y="128"/>
                  </a:lnTo>
                  <a:lnTo>
                    <a:pt x="617" y="122"/>
                  </a:lnTo>
                  <a:lnTo>
                    <a:pt x="607" y="116"/>
                  </a:lnTo>
                  <a:lnTo>
                    <a:pt x="589" y="106"/>
                  </a:lnTo>
                  <a:lnTo>
                    <a:pt x="575" y="100"/>
                  </a:lnTo>
                  <a:lnTo>
                    <a:pt x="568" y="99"/>
                  </a:lnTo>
                  <a:lnTo>
                    <a:pt x="312" y="19"/>
                  </a:lnTo>
                  <a:close/>
                  <a:moveTo>
                    <a:pt x="483" y="330"/>
                  </a:moveTo>
                  <a:lnTo>
                    <a:pt x="779" y="234"/>
                  </a:lnTo>
                  <a:lnTo>
                    <a:pt x="779" y="165"/>
                  </a:lnTo>
                  <a:lnTo>
                    <a:pt x="483" y="260"/>
                  </a:lnTo>
                  <a:lnTo>
                    <a:pt x="483" y="330"/>
                  </a:lnTo>
                  <a:close/>
                  <a:moveTo>
                    <a:pt x="508" y="262"/>
                  </a:moveTo>
                  <a:lnTo>
                    <a:pt x="508" y="297"/>
                  </a:lnTo>
                  <a:lnTo>
                    <a:pt x="729" y="225"/>
                  </a:lnTo>
                  <a:lnTo>
                    <a:pt x="729" y="192"/>
                  </a:lnTo>
                  <a:lnTo>
                    <a:pt x="733" y="190"/>
                  </a:lnTo>
                  <a:lnTo>
                    <a:pt x="739" y="189"/>
                  </a:lnTo>
                  <a:lnTo>
                    <a:pt x="747" y="187"/>
                  </a:lnTo>
                  <a:lnTo>
                    <a:pt x="747" y="237"/>
                  </a:lnTo>
                  <a:lnTo>
                    <a:pt x="743" y="238"/>
                  </a:lnTo>
                  <a:lnTo>
                    <a:pt x="739" y="240"/>
                  </a:lnTo>
                  <a:lnTo>
                    <a:pt x="503" y="318"/>
                  </a:lnTo>
                  <a:lnTo>
                    <a:pt x="495" y="320"/>
                  </a:lnTo>
                  <a:lnTo>
                    <a:pt x="495" y="274"/>
                  </a:lnTo>
                  <a:lnTo>
                    <a:pt x="508" y="262"/>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0" name="Freeform 49"/>
            <p:cNvSpPr>
              <a:spLocks noEditPoints="1"/>
            </p:cNvSpPr>
            <p:nvPr/>
          </p:nvSpPr>
          <p:spPr bwMode="auto">
            <a:xfrm>
              <a:off x="1792288" y="346075"/>
              <a:ext cx="617538" cy="168275"/>
            </a:xfrm>
            <a:custGeom>
              <a:avLst/>
              <a:gdLst/>
              <a:ahLst/>
              <a:cxnLst>
                <a:cxn ang="0">
                  <a:pos x="460" y="144"/>
                </a:cxn>
                <a:cxn ang="0">
                  <a:pos x="460" y="212"/>
                </a:cxn>
                <a:cxn ang="0">
                  <a:pos x="0" y="68"/>
                </a:cxn>
                <a:cxn ang="0">
                  <a:pos x="0" y="0"/>
                </a:cxn>
                <a:cxn ang="0">
                  <a:pos x="460" y="144"/>
                </a:cxn>
                <a:cxn ang="0">
                  <a:pos x="483" y="211"/>
                </a:cxn>
                <a:cxn ang="0">
                  <a:pos x="779" y="115"/>
                </a:cxn>
                <a:cxn ang="0">
                  <a:pos x="779" y="45"/>
                </a:cxn>
                <a:cxn ang="0">
                  <a:pos x="483" y="141"/>
                </a:cxn>
                <a:cxn ang="0">
                  <a:pos x="483" y="211"/>
                </a:cxn>
                <a:cxn ang="0">
                  <a:pos x="508" y="143"/>
                </a:cxn>
                <a:cxn ang="0">
                  <a:pos x="508" y="179"/>
                </a:cxn>
                <a:cxn ang="0">
                  <a:pos x="729" y="107"/>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2">
                  <a:moveTo>
                    <a:pt x="460" y="144"/>
                  </a:moveTo>
                  <a:lnTo>
                    <a:pt x="460" y="212"/>
                  </a:lnTo>
                  <a:lnTo>
                    <a:pt x="0" y="68"/>
                  </a:lnTo>
                  <a:lnTo>
                    <a:pt x="0" y="0"/>
                  </a:lnTo>
                  <a:lnTo>
                    <a:pt x="460" y="144"/>
                  </a:lnTo>
                  <a:close/>
                  <a:moveTo>
                    <a:pt x="483" y="211"/>
                  </a:moveTo>
                  <a:lnTo>
                    <a:pt x="779" y="115"/>
                  </a:lnTo>
                  <a:lnTo>
                    <a:pt x="779" y="45"/>
                  </a:lnTo>
                  <a:lnTo>
                    <a:pt x="483" y="141"/>
                  </a:lnTo>
                  <a:lnTo>
                    <a:pt x="483" y="211"/>
                  </a:lnTo>
                  <a:close/>
                  <a:moveTo>
                    <a:pt x="508" y="143"/>
                  </a:moveTo>
                  <a:lnTo>
                    <a:pt x="508" y="179"/>
                  </a:lnTo>
                  <a:lnTo>
                    <a:pt x="729" y="107"/>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1" name="Freeform 50"/>
            <p:cNvSpPr>
              <a:spLocks noEditPoints="1"/>
            </p:cNvSpPr>
            <p:nvPr/>
          </p:nvSpPr>
          <p:spPr bwMode="auto">
            <a:xfrm>
              <a:off x="1792288" y="423862"/>
              <a:ext cx="617538" cy="168275"/>
            </a:xfrm>
            <a:custGeom>
              <a:avLst/>
              <a:gdLst/>
              <a:ahLst/>
              <a:cxnLst>
                <a:cxn ang="0">
                  <a:pos x="460" y="143"/>
                </a:cxn>
                <a:cxn ang="0">
                  <a:pos x="460" y="211"/>
                </a:cxn>
                <a:cxn ang="0">
                  <a:pos x="0" y="69"/>
                </a:cxn>
                <a:cxn ang="0">
                  <a:pos x="0" y="0"/>
                </a:cxn>
                <a:cxn ang="0">
                  <a:pos x="460" y="143"/>
                </a:cxn>
                <a:cxn ang="0">
                  <a:pos x="483" y="210"/>
                </a:cxn>
                <a:cxn ang="0">
                  <a:pos x="779" y="115"/>
                </a:cxn>
                <a:cxn ang="0">
                  <a:pos x="779" y="46"/>
                </a:cxn>
                <a:cxn ang="0">
                  <a:pos x="483" y="142"/>
                </a:cxn>
                <a:cxn ang="0">
                  <a:pos x="483" y="210"/>
                </a:cxn>
                <a:cxn ang="0">
                  <a:pos x="508" y="143"/>
                </a:cxn>
                <a:cxn ang="0">
                  <a:pos x="508" y="178"/>
                </a:cxn>
                <a:cxn ang="0">
                  <a:pos x="729" y="106"/>
                </a:cxn>
                <a:cxn ang="0">
                  <a:pos x="729" y="72"/>
                </a:cxn>
                <a:cxn ang="0">
                  <a:pos x="733" y="71"/>
                </a:cxn>
                <a:cxn ang="0">
                  <a:pos x="739" y="70"/>
                </a:cxn>
                <a:cxn ang="0">
                  <a:pos x="747" y="67"/>
                </a:cxn>
                <a:cxn ang="0">
                  <a:pos x="747" y="119"/>
                </a:cxn>
                <a:cxn ang="0">
                  <a:pos x="743" y="120"/>
                </a:cxn>
                <a:cxn ang="0">
                  <a:pos x="739" y="120"/>
                </a:cxn>
                <a:cxn ang="0">
                  <a:pos x="503" y="198"/>
                </a:cxn>
                <a:cxn ang="0">
                  <a:pos x="495" y="201"/>
                </a:cxn>
                <a:cxn ang="0">
                  <a:pos x="495" y="155"/>
                </a:cxn>
                <a:cxn ang="0">
                  <a:pos x="508" y="143"/>
                </a:cxn>
              </a:cxnLst>
              <a:rect l="0" t="0" r="r" b="b"/>
              <a:pathLst>
                <a:path w="779" h="211">
                  <a:moveTo>
                    <a:pt x="460" y="143"/>
                  </a:moveTo>
                  <a:lnTo>
                    <a:pt x="460" y="211"/>
                  </a:lnTo>
                  <a:lnTo>
                    <a:pt x="0" y="69"/>
                  </a:lnTo>
                  <a:lnTo>
                    <a:pt x="0" y="0"/>
                  </a:lnTo>
                  <a:lnTo>
                    <a:pt x="460" y="143"/>
                  </a:lnTo>
                  <a:close/>
                  <a:moveTo>
                    <a:pt x="483" y="210"/>
                  </a:moveTo>
                  <a:lnTo>
                    <a:pt x="779" y="115"/>
                  </a:lnTo>
                  <a:lnTo>
                    <a:pt x="779" y="46"/>
                  </a:lnTo>
                  <a:lnTo>
                    <a:pt x="483" y="142"/>
                  </a:lnTo>
                  <a:lnTo>
                    <a:pt x="483" y="210"/>
                  </a:lnTo>
                  <a:close/>
                  <a:moveTo>
                    <a:pt x="508" y="143"/>
                  </a:moveTo>
                  <a:lnTo>
                    <a:pt x="508" y="178"/>
                  </a:lnTo>
                  <a:lnTo>
                    <a:pt x="729" y="106"/>
                  </a:lnTo>
                  <a:lnTo>
                    <a:pt x="729" y="72"/>
                  </a:lnTo>
                  <a:lnTo>
                    <a:pt x="733" y="71"/>
                  </a:lnTo>
                  <a:lnTo>
                    <a:pt x="739" y="70"/>
                  </a:lnTo>
                  <a:lnTo>
                    <a:pt x="747" y="67"/>
                  </a:lnTo>
                  <a:lnTo>
                    <a:pt x="747" y="119"/>
                  </a:lnTo>
                  <a:lnTo>
                    <a:pt x="743" y="120"/>
                  </a:lnTo>
                  <a:lnTo>
                    <a:pt x="739" y="120"/>
                  </a:lnTo>
                  <a:lnTo>
                    <a:pt x="503" y="198"/>
                  </a:lnTo>
                  <a:lnTo>
                    <a:pt x="495" y="201"/>
                  </a:lnTo>
                  <a:lnTo>
                    <a:pt x="495" y="155"/>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2" name="Freeform 51"/>
            <p:cNvSpPr>
              <a:spLocks noEditPoints="1"/>
            </p:cNvSpPr>
            <p:nvPr/>
          </p:nvSpPr>
          <p:spPr bwMode="auto">
            <a:xfrm>
              <a:off x="1792288" y="501650"/>
              <a:ext cx="617538" cy="168275"/>
            </a:xfrm>
            <a:custGeom>
              <a:avLst/>
              <a:gdLst/>
              <a:ahLst/>
              <a:cxnLst>
                <a:cxn ang="0">
                  <a:pos x="460" y="144"/>
                </a:cxn>
                <a:cxn ang="0">
                  <a:pos x="460" y="213"/>
                </a:cxn>
                <a:cxn ang="0">
                  <a:pos x="0" y="69"/>
                </a:cxn>
                <a:cxn ang="0">
                  <a:pos x="0" y="0"/>
                </a:cxn>
                <a:cxn ang="0">
                  <a:pos x="460" y="144"/>
                </a:cxn>
                <a:cxn ang="0">
                  <a:pos x="483" y="212"/>
                </a:cxn>
                <a:cxn ang="0">
                  <a:pos x="779" y="116"/>
                </a:cxn>
                <a:cxn ang="0">
                  <a:pos x="779" y="47"/>
                </a:cxn>
                <a:cxn ang="0">
                  <a:pos x="483" y="142"/>
                </a:cxn>
                <a:cxn ang="0">
                  <a:pos x="483" y="212"/>
                </a:cxn>
                <a:cxn ang="0">
                  <a:pos x="508" y="143"/>
                </a:cxn>
                <a:cxn ang="0">
                  <a:pos x="508" y="179"/>
                </a:cxn>
                <a:cxn ang="0">
                  <a:pos x="729" y="107"/>
                </a:cxn>
                <a:cxn ang="0">
                  <a:pos x="729" y="74"/>
                </a:cxn>
                <a:cxn ang="0">
                  <a:pos x="733" y="72"/>
                </a:cxn>
                <a:cxn ang="0">
                  <a:pos x="739" y="70"/>
                </a:cxn>
                <a:cxn ang="0">
                  <a:pos x="747" y="69"/>
                </a:cxn>
                <a:cxn ang="0">
                  <a:pos x="747" y="119"/>
                </a:cxn>
                <a:cxn ang="0">
                  <a:pos x="743" y="120"/>
                </a:cxn>
                <a:cxn ang="0">
                  <a:pos x="739" y="122"/>
                </a:cxn>
                <a:cxn ang="0">
                  <a:pos x="503" y="200"/>
                </a:cxn>
                <a:cxn ang="0">
                  <a:pos x="495" y="202"/>
                </a:cxn>
                <a:cxn ang="0">
                  <a:pos x="495" y="156"/>
                </a:cxn>
                <a:cxn ang="0">
                  <a:pos x="508" y="143"/>
                </a:cxn>
              </a:cxnLst>
              <a:rect l="0" t="0" r="r" b="b"/>
              <a:pathLst>
                <a:path w="779" h="213">
                  <a:moveTo>
                    <a:pt x="460" y="144"/>
                  </a:moveTo>
                  <a:lnTo>
                    <a:pt x="460" y="213"/>
                  </a:lnTo>
                  <a:lnTo>
                    <a:pt x="0" y="69"/>
                  </a:lnTo>
                  <a:lnTo>
                    <a:pt x="0" y="0"/>
                  </a:lnTo>
                  <a:lnTo>
                    <a:pt x="460" y="144"/>
                  </a:lnTo>
                  <a:close/>
                  <a:moveTo>
                    <a:pt x="483" y="212"/>
                  </a:moveTo>
                  <a:lnTo>
                    <a:pt x="779" y="116"/>
                  </a:lnTo>
                  <a:lnTo>
                    <a:pt x="779" y="47"/>
                  </a:lnTo>
                  <a:lnTo>
                    <a:pt x="483" y="142"/>
                  </a:lnTo>
                  <a:lnTo>
                    <a:pt x="483" y="212"/>
                  </a:lnTo>
                  <a:close/>
                  <a:moveTo>
                    <a:pt x="508" y="143"/>
                  </a:moveTo>
                  <a:lnTo>
                    <a:pt x="508" y="179"/>
                  </a:lnTo>
                  <a:lnTo>
                    <a:pt x="729" y="107"/>
                  </a:lnTo>
                  <a:lnTo>
                    <a:pt x="729" y="74"/>
                  </a:lnTo>
                  <a:lnTo>
                    <a:pt x="733" y="72"/>
                  </a:lnTo>
                  <a:lnTo>
                    <a:pt x="739" y="70"/>
                  </a:lnTo>
                  <a:lnTo>
                    <a:pt x="747" y="69"/>
                  </a:lnTo>
                  <a:lnTo>
                    <a:pt x="747" y="119"/>
                  </a:lnTo>
                  <a:lnTo>
                    <a:pt x="743" y="120"/>
                  </a:lnTo>
                  <a:lnTo>
                    <a:pt x="739" y="122"/>
                  </a:lnTo>
                  <a:lnTo>
                    <a:pt x="503" y="200"/>
                  </a:lnTo>
                  <a:lnTo>
                    <a:pt x="495" y="202"/>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3" name="Freeform 52"/>
            <p:cNvSpPr>
              <a:spLocks noEditPoints="1"/>
            </p:cNvSpPr>
            <p:nvPr/>
          </p:nvSpPr>
          <p:spPr bwMode="auto">
            <a:xfrm>
              <a:off x="1792288" y="579437"/>
              <a:ext cx="617538" cy="166688"/>
            </a:xfrm>
            <a:custGeom>
              <a:avLst/>
              <a:gdLst/>
              <a:ahLst/>
              <a:cxnLst>
                <a:cxn ang="0">
                  <a:pos x="460" y="143"/>
                </a:cxn>
                <a:cxn ang="0">
                  <a:pos x="460" y="211"/>
                </a:cxn>
                <a:cxn ang="0">
                  <a:pos x="0" y="68"/>
                </a:cxn>
                <a:cxn ang="0">
                  <a:pos x="0" y="0"/>
                </a:cxn>
                <a:cxn ang="0">
                  <a:pos x="460" y="143"/>
                </a:cxn>
                <a:cxn ang="0">
                  <a:pos x="483" y="211"/>
                </a:cxn>
                <a:cxn ang="0">
                  <a:pos x="779" y="115"/>
                </a:cxn>
                <a:cxn ang="0">
                  <a:pos x="779" y="45"/>
                </a:cxn>
                <a:cxn ang="0">
                  <a:pos x="483" y="141"/>
                </a:cxn>
                <a:cxn ang="0">
                  <a:pos x="483" y="211"/>
                </a:cxn>
                <a:cxn ang="0">
                  <a:pos x="508" y="143"/>
                </a:cxn>
                <a:cxn ang="0">
                  <a:pos x="508" y="179"/>
                </a:cxn>
                <a:cxn ang="0">
                  <a:pos x="729" y="105"/>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1">
                  <a:moveTo>
                    <a:pt x="460" y="143"/>
                  </a:moveTo>
                  <a:lnTo>
                    <a:pt x="460" y="211"/>
                  </a:lnTo>
                  <a:lnTo>
                    <a:pt x="0" y="68"/>
                  </a:lnTo>
                  <a:lnTo>
                    <a:pt x="0" y="0"/>
                  </a:lnTo>
                  <a:lnTo>
                    <a:pt x="460" y="143"/>
                  </a:lnTo>
                  <a:close/>
                  <a:moveTo>
                    <a:pt x="483" y="211"/>
                  </a:moveTo>
                  <a:lnTo>
                    <a:pt x="779" y="115"/>
                  </a:lnTo>
                  <a:lnTo>
                    <a:pt x="779" y="45"/>
                  </a:lnTo>
                  <a:lnTo>
                    <a:pt x="483" y="141"/>
                  </a:lnTo>
                  <a:lnTo>
                    <a:pt x="483" y="211"/>
                  </a:lnTo>
                  <a:close/>
                  <a:moveTo>
                    <a:pt x="508" y="143"/>
                  </a:moveTo>
                  <a:lnTo>
                    <a:pt x="508" y="179"/>
                  </a:lnTo>
                  <a:lnTo>
                    <a:pt x="729" y="105"/>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039877" y="4886660"/>
            <a:ext cx="1056000" cy="1056000"/>
            <a:chOff x="3454902" y="3664995"/>
            <a:chExt cx="792000" cy="792000"/>
          </a:xfrm>
        </p:grpSpPr>
        <p:sp>
          <p:nvSpPr>
            <p:cNvPr id="7" name="椭圆 6"/>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圆角矩形 29"/>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组合 31"/>
          <p:cNvGrpSpPr/>
          <p:nvPr/>
        </p:nvGrpSpPr>
        <p:grpSpPr>
          <a:xfrm>
            <a:off x="9530667" y="4886660"/>
            <a:ext cx="1056000" cy="1056000"/>
            <a:chOff x="3454902" y="3664995"/>
            <a:chExt cx="792000" cy="792000"/>
          </a:xfrm>
        </p:grpSpPr>
        <p:sp>
          <p:nvSpPr>
            <p:cNvPr id="33" name="椭圆 32"/>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圆角矩形 33"/>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圆角矩形 34"/>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2.77778E-6 -3.82716E-6 L -0.24445 -0.00586 " pathEditMode="relative" rAng="0" ptsTypes="AA">
                                      <p:cBhvr>
                                        <p:cTn id="13" dur="500" fill="hold"/>
                                        <p:tgtEl>
                                          <p:spTgt spid="4"/>
                                        </p:tgtEl>
                                        <p:attrNameLst>
                                          <p:attrName>ppt_x</p:attrName>
                                          <p:attrName>ppt_y</p:attrName>
                                        </p:attrNameLst>
                                      </p:cBhvr>
                                      <p:rCtr x="-12222" y="-309"/>
                                    </p:animMotion>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64" presetClass="path" presetSubtype="0" accel="50000" decel="50000" fill="hold" nodeType="afterEffect">
                                  <p:stCondLst>
                                    <p:cond delay="0"/>
                                  </p:stCondLst>
                                  <p:childTnLst>
                                    <p:animMotion origin="layout" path="M 1.38889E-6 -2.83951E-6 L -0.00139 -0.15617 " pathEditMode="relative" rAng="0" ptsTypes="AA">
                                      <p:cBhvr>
                                        <p:cTn id="20" dur="500" fill="hold"/>
                                        <p:tgtEl>
                                          <p:spTgt spid="12"/>
                                        </p:tgtEl>
                                        <p:attrNameLst>
                                          <p:attrName>ppt_x</p:attrName>
                                          <p:attrName>ppt_y</p:attrName>
                                        </p:attrNameLst>
                                      </p:cBhvr>
                                      <p:rCtr x="-69" y="-7809"/>
                                    </p:animMotion>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43" y="1948032"/>
            <a:ext cx="5962357" cy="3358635"/>
          </a:xfrm>
          <a:prstGeom prst="rect">
            <a:avLst/>
          </a:prstGeom>
        </p:spPr>
      </p:pic>
      <p:grpSp>
        <p:nvGrpSpPr>
          <p:cNvPr id="12" name="组合 11"/>
          <p:cNvGrpSpPr/>
          <p:nvPr/>
        </p:nvGrpSpPr>
        <p:grpSpPr>
          <a:xfrm>
            <a:off x="7588801" y="1848001"/>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7 5.55112E-17 L -0.00156 0.13056 " pathEditMode="relative" rAng="0" ptsTypes="AA">
                                      <p:cBhvr>
                                        <p:cTn id="6" dur="500" fill="hold"/>
                                        <p:tgtEl>
                                          <p:spTgt spid="12"/>
                                        </p:tgtEl>
                                        <p:attrNameLst>
                                          <p:attrName>ppt_x</p:attrName>
                                          <p:attrName>ppt_y</p:attrName>
                                        </p:attrNameLst>
                                      </p:cBhvr>
                                      <p:rCtr x="-87" y="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4801" y="1080000"/>
            <a:ext cx="988631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：软件容错硬件故障视为常态，通过软件保证可靠性</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4620532" y="2758221"/>
            <a:ext cx="2890850" cy="2296929"/>
            <a:chOff x="3487931" y="2389235"/>
            <a:chExt cx="2168137" cy="1722696"/>
          </a:xfrm>
        </p:grpSpPr>
        <p:grpSp>
          <p:nvGrpSpPr>
            <p:cNvPr id="4" name="组合 3"/>
            <p:cNvGrpSpPr/>
            <p:nvPr/>
          </p:nvGrpSpPr>
          <p:grpSpPr>
            <a:xfrm>
              <a:off x="3487931" y="2389235"/>
              <a:ext cx="2168137" cy="1220414"/>
              <a:chOff x="4614862" y="1046163"/>
              <a:chExt cx="687388" cy="269875"/>
            </a:xfrm>
          </p:grpSpPr>
          <p:sp>
            <p:nvSpPr>
              <p:cNvPr id="6" name="Freeform 23"/>
              <p:cNvSpPr/>
              <p:nvPr/>
            </p:nvSpPr>
            <p:spPr bwMode="auto">
              <a:xfrm>
                <a:off x="4614862" y="1046163"/>
                <a:ext cx="687388" cy="269875"/>
              </a:xfrm>
              <a:custGeom>
                <a:avLst/>
                <a:gdLst/>
                <a:ahLst/>
                <a:cxnLst>
                  <a:cxn ang="0">
                    <a:pos x="0" y="132"/>
                  </a:cxn>
                  <a:cxn ang="0">
                    <a:pos x="0" y="222"/>
                  </a:cxn>
                  <a:cxn ang="0">
                    <a:pos x="373" y="339"/>
                  </a:cxn>
                  <a:cxn ang="0">
                    <a:pos x="866" y="184"/>
                  </a:cxn>
                  <a:cxn ang="0">
                    <a:pos x="866" y="92"/>
                  </a:cxn>
                  <a:cxn ang="0">
                    <a:pos x="496" y="0"/>
                  </a:cxn>
                  <a:cxn ang="0">
                    <a:pos x="0" y="132"/>
                  </a:cxn>
                  <a:cxn ang="0">
                    <a:pos x="0" y="132"/>
                  </a:cxn>
                  <a:cxn ang="0">
                    <a:pos x="0" y="132"/>
                  </a:cxn>
                </a:cxnLst>
                <a:rect l="0" t="0" r="r" b="b"/>
                <a:pathLst>
                  <a:path w="866" h="339">
                    <a:moveTo>
                      <a:pt x="0" y="132"/>
                    </a:moveTo>
                    <a:lnTo>
                      <a:pt x="0" y="222"/>
                    </a:lnTo>
                    <a:lnTo>
                      <a:pt x="373" y="339"/>
                    </a:lnTo>
                    <a:lnTo>
                      <a:pt x="866" y="184"/>
                    </a:lnTo>
                    <a:lnTo>
                      <a:pt x="866" y="92"/>
                    </a:lnTo>
                    <a:lnTo>
                      <a:pt x="496" y="0"/>
                    </a:lnTo>
                    <a:lnTo>
                      <a:pt x="0" y="132"/>
                    </a:lnTo>
                    <a:lnTo>
                      <a:pt x="0" y="132"/>
                    </a:lnTo>
                    <a:lnTo>
                      <a:pt x="0" y="132"/>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7" name="Freeform 24"/>
              <p:cNvSpPr/>
              <p:nvPr/>
            </p:nvSpPr>
            <p:spPr bwMode="auto">
              <a:xfrm>
                <a:off x="4646612" y="1184275"/>
                <a:ext cx="234950" cy="107950"/>
              </a:xfrm>
              <a:custGeom>
                <a:avLst/>
                <a:gdLst/>
                <a:ahLst/>
                <a:cxnLst>
                  <a:cxn ang="0">
                    <a:pos x="0" y="60"/>
                  </a:cxn>
                  <a:cxn ang="0">
                    <a:pos x="24" y="66"/>
                  </a:cxn>
                  <a:cxn ang="0">
                    <a:pos x="24" y="17"/>
                  </a:cxn>
                  <a:cxn ang="0">
                    <a:pos x="152" y="56"/>
                  </a:cxn>
                  <a:cxn ang="0">
                    <a:pos x="152" y="105"/>
                  </a:cxn>
                  <a:cxn ang="0">
                    <a:pos x="161" y="110"/>
                  </a:cxn>
                  <a:cxn ang="0">
                    <a:pos x="161" y="56"/>
                  </a:cxn>
                  <a:cxn ang="0">
                    <a:pos x="174" y="62"/>
                  </a:cxn>
                  <a:cxn ang="0">
                    <a:pos x="174" y="113"/>
                  </a:cxn>
                  <a:cxn ang="0">
                    <a:pos x="181" y="116"/>
                  </a:cxn>
                  <a:cxn ang="0">
                    <a:pos x="181" y="62"/>
                  </a:cxn>
                  <a:cxn ang="0">
                    <a:pos x="197" y="69"/>
                  </a:cxn>
                  <a:cxn ang="0">
                    <a:pos x="197" y="120"/>
                  </a:cxn>
                  <a:cxn ang="0">
                    <a:pos x="204" y="122"/>
                  </a:cxn>
                  <a:cxn ang="0">
                    <a:pos x="204" y="69"/>
                  </a:cxn>
                  <a:cxn ang="0">
                    <a:pos x="217" y="77"/>
                  </a:cxn>
                  <a:cxn ang="0">
                    <a:pos x="217" y="126"/>
                  </a:cxn>
                  <a:cxn ang="0">
                    <a:pos x="224" y="129"/>
                  </a:cxn>
                  <a:cxn ang="0">
                    <a:pos x="224" y="80"/>
                  </a:cxn>
                  <a:cxn ang="0">
                    <a:pos x="241" y="83"/>
                  </a:cxn>
                  <a:cxn ang="0">
                    <a:pos x="238" y="83"/>
                  </a:cxn>
                  <a:cxn ang="0">
                    <a:pos x="238" y="133"/>
                  </a:cxn>
                  <a:cxn ang="0">
                    <a:pos x="245" y="135"/>
                  </a:cxn>
                  <a:cxn ang="0">
                    <a:pos x="245" y="86"/>
                  </a:cxn>
                  <a:cxn ang="0">
                    <a:pos x="295" y="99"/>
                  </a:cxn>
                  <a:cxn ang="0">
                    <a:pos x="295" y="90"/>
                  </a:cxn>
                  <a:cxn ang="0">
                    <a:pos x="0" y="0"/>
                  </a:cxn>
                  <a:cxn ang="0">
                    <a:pos x="0" y="60"/>
                  </a:cxn>
                  <a:cxn ang="0">
                    <a:pos x="0" y="60"/>
                  </a:cxn>
                  <a:cxn ang="0">
                    <a:pos x="0" y="60"/>
                  </a:cxn>
                </a:cxnLst>
                <a:rect l="0" t="0" r="r" b="b"/>
                <a:pathLst>
                  <a:path w="295" h="135">
                    <a:moveTo>
                      <a:pt x="0" y="60"/>
                    </a:moveTo>
                    <a:lnTo>
                      <a:pt x="24" y="66"/>
                    </a:lnTo>
                    <a:lnTo>
                      <a:pt x="24" y="17"/>
                    </a:lnTo>
                    <a:lnTo>
                      <a:pt x="152" y="56"/>
                    </a:lnTo>
                    <a:lnTo>
                      <a:pt x="152" y="105"/>
                    </a:lnTo>
                    <a:lnTo>
                      <a:pt x="161" y="110"/>
                    </a:lnTo>
                    <a:lnTo>
                      <a:pt x="161" y="56"/>
                    </a:lnTo>
                    <a:lnTo>
                      <a:pt x="174" y="62"/>
                    </a:lnTo>
                    <a:lnTo>
                      <a:pt x="174" y="113"/>
                    </a:lnTo>
                    <a:lnTo>
                      <a:pt x="181" y="116"/>
                    </a:lnTo>
                    <a:lnTo>
                      <a:pt x="181" y="62"/>
                    </a:lnTo>
                    <a:lnTo>
                      <a:pt x="197" y="69"/>
                    </a:lnTo>
                    <a:lnTo>
                      <a:pt x="197" y="120"/>
                    </a:lnTo>
                    <a:lnTo>
                      <a:pt x="204" y="122"/>
                    </a:lnTo>
                    <a:lnTo>
                      <a:pt x="204" y="69"/>
                    </a:lnTo>
                    <a:lnTo>
                      <a:pt x="217" y="77"/>
                    </a:lnTo>
                    <a:lnTo>
                      <a:pt x="217" y="126"/>
                    </a:lnTo>
                    <a:lnTo>
                      <a:pt x="224" y="129"/>
                    </a:lnTo>
                    <a:lnTo>
                      <a:pt x="224" y="80"/>
                    </a:lnTo>
                    <a:lnTo>
                      <a:pt x="241" y="83"/>
                    </a:lnTo>
                    <a:lnTo>
                      <a:pt x="238" y="83"/>
                    </a:lnTo>
                    <a:lnTo>
                      <a:pt x="238" y="133"/>
                    </a:lnTo>
                    <a:lnTo>
                      <a:pt x="245" y="135"/>
                    </a:lnTo>
                    <a:lnTo>
                      <a:pt x="245" y="86"/>
                    </a:lnTo>
                    <a:lnTo>
                      <a:pt x="295" y="99"/>
                    </a:lnTo>
                    <a:lnTo>
                      <a:pt x="295" y="90"/>
                    </a:lnTo>
                    <a:lnTo>
                      <a:pt x="0" y="0"/>
                    </a:lnTo>
                    <a:lnTo>
                      <a:pt x="0" y="60"/>
                    </a:lnTo>
                    <a:lnTo>
                      <a:pt x="0" y="60"/>
                    </a:lnTo>
                    <a:lnTo>
                      <a:pt x="0" y="60"/>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8" name="Freeform 25"/>
              <p:cNvSpPr/>
              <p:nvPr/>
            </p:nvSpPr>
            <p:spPr bwMode="auto">
              <a:xfrm>
                <a:off x="4865687" y="1270000"/>
                <a:ext cx="15875" cy="14288"/>
              </a:xfrm>
              <a:custGeom>
                <a:avLst/>
                <a:gdLst/>
                <a:ahLst/>
                <a:cxnLst>
                  <a:cxn ang="0">
                    <a:pos x="19" y="13"/>
                  </a:cxn>
                  <a:cxn ang="0">
                    <a:pos x="19" y="13"/>
                  </a:cxn>
                  <a:cxn ang="0">
                    <a:pos x="19" y="13"/>
                  </a:cxn>
                  <a:cxn ang="0">
                    <a:pos x="19" y="14"/>
                  </a:cxn>
                  <a:cxn ang="0">
                    <a:pos x="18" y="15"/>
                  </a:cxn>
                  <a:cxn ang="0">
                    <a:pos x="17" y="17"/>
                  </a:cxn>
                  <a:cxn ang="0">
                    <a:pos x="16" y="17"/>
                  </a:cxn>
                  <a:cxn ang="0">
                    <a:pos x="13" y="18"/>
                  </a:cxn>
                  <a:cxn ang="0">
                    <a:pos x="12" y="18"/>
                  </a:cxn>
                  <a:cxn ang="0">
                    <a:pos x="10" y="18"/>
                  </a:cxn>
                  <a:cxn ang="0">
                    <a:pos x="10" y="18"/>
                  </a:cxn>
                  <a:cxn ang="0">
                    <a:pos x="7" y="17"/>
                  </a:cxn>
                  <a:cxn ang="0">
                    <a:pos x="5" y="15"/>
                  </a:cxn>
                  <a:cxn ang="0">
                    <a:pos x="4" y="14"/>
                  </a:cxn>
                  <a:cxn ang="0">
                    <a:pos x="2" y="13"/>
                  </a:cxn>
                  <a:cxn ang="0">
                    <a:pos x="1" y="12"/>
                  </a:cxn>
                  <a:cxn ang="0">
                    <a:pos x="0" y="9"/>
                  </a:cxn>
                  <a:cxn ang="0">
                    <a:pos x="0" y="8"/>
                  </a:cxn>
                  <a:cxn ang="0">
                    <a:pos x="0" y="7"/>
                  </a:cxn>
                  <a:cxn ang="0">
                    <a:pos x="0" y="7"/>
                  </a:cxn>
                  <a:cxn ang="0">
                    <a:pos x="0" y="5"/>
                  </a:cxn>
                  <a:cxn ang="0">
                    <a:pos x="0" y="3"/>
                  </a:cxn>
                  <a:cxn ang="0">
                    <a:pos x="1" y="2"/>
                  </a:cxn>
                  <a:cxn ang="0">
                    <a:pos x="2" y="1"/>
                  </a:cxn>
                  <a:cxn ang="0">
                    <a:pos x="4" y="0"/>
                  </a:cxn>
                  <a:cxn ang="0">
                    <a:pos x="5" y="0"/>
                  </a:cxn>
                  <a:cxn ang="0">
                    <a:pos x="7" y="1"/>
                  </a:cxn>
                  <a:cxn ang="0">
                    <a:pos x="10" y="2"/>
                  </a:cxn>
                  <a:cxn ang="0">
                    <a:pos x="10" y="2"/>
                  </a:cxn>
                  <a:cxn ang="0">
                    <a:pos x="12" y="2"/>
                  </a:cxn>
                  <a:cxn ang="0">
                    <a:pos x="13" y="2"/>
                  </a:cxn>
                  <a:cxn ang="0">
                    <a:pos x="16" y="3"/>
                  </a:cxn>
                  <a:cxn ang="0">
                    <a:pos x="17" y="5"/>
                  </a:cxn>
                  <a:cxn ang="0">
                    <a:pos x="18" y="7"/>
                  </a:cxn>
                  <a:cxn ang="0">
                    <a:pos x="19" y="8"/>
                  </a:cxn>
                  <a:cxn ang="0">
                    <a:pos x="19" y="11"/>
                  </a:cxn>
                  <a:cxn ang="0">
                    <a:pos x="19" y="13"/>
                  </a:cxn>
                  <a:cxn ang="0">
                    <a:pos x="19" y="13"/>
                  </a:cxn>
                </a:cxnLst>
                <a:rect l="0" t="0" r="r" b="b"/>
                <a:pathLst>
                  <a:path w="19" h="18">
                    <a:moveTo>
                      <a:pt x="19" y="13"/>
                    </a:moveTo>
                    <a:lnTo>
                      <a:pt x="19" y="13"/>
                    </a:lnTo>
                    <a:lnTo>
                      <a:pt x="19" y="13"/>
                    </a:lnTo>
                    <a:lnTo>
                      <a:pt x="19" y="14"/>
                    </a:lnTo>
                    <a:lnTo>
                      <a:pt x="18" y="15"/>
                    </a:lnTo>
                    <a:lnTo>
                      <a:pt x="17" y="17"/>
                    </a:lnTo>
                    <a:lnTo>
                      <a:pt x="16" y="17"/>
                    </a:lnTo>
                    <a:lnTo>
                      <a:pt x="13" y="18"/>
                    </a:lnTo>
                    <a:lnTo>
                      <a:pt x="12" y="18"/>
                    </a:lnTo>
                    <a:lnTo>
                      <a:pt x="10" y="18"/>
                    </a:lnTo>
                    <a:lnTo>
                      <a:pt x="10" y="18"/>
                    </a:lnTo>
                    <a:lnTo>
                      <a:pt x="7" y="17"/>
                    </a:lnTo>
                    <a:lnTo>
                      <a:pt x="5" y="15"/>
                    </a:lnTo>
                    <a:lnTo>
                      <a:pt x="4" y="14"/>
                    </a:lnTo>
                    <a:lnTo>
                      <a:pt x="2" y="13"/>
                    </a:lnTo>
                    <a:lnTo>
                      <a:pt x="1" y="12"/>
                    </a:lnTo>
                    <a:lnTo>
                      <a:pt x="0" y="9"/>
                    </a:lnTo>
                    <a:lnTo>
                      <a:pt x="0" y="8"/>
                    </a:lnTo>
                    <a:lnTo>
                      <a:pt x="0" y="7"/>
                    </a:lnTo>
                    <a:lnTo>
                      <a:pt x="0" y="7"/>
                    </a:lnTo>
                    <a:lnTo>
                      <a:pt x="0" y="5"/>
                    </a:lnTo>
                    <a:lnTo>
                      <a:pt x="0" y="3"/>
                    </a:lnTo>
                    <a:lnTo>
                      <a:pt x="1" y="2"/>
                    </a:lnTo>
                    <a:lnTo>
                      <a:pt x="2" y="1"/>
                    </a:lnTo>
                    <a:lnTo>
                      <a:pt x="4" y="0"/>
                    </a:lnTo>
                    <a:lnTo>
                      <a:pt x="5" y="0"/>
                    </a:lnTo>
                    <a:lnTo>
                      <a:pt x="7" y="1"/>
                    </a:lnTo>
                    <a:lnTo>
                      <a:pt x="10" y="2"/>
                    </a:lnTo>
                    <a:lnTo>
                      <a:pt x="10" y="2"/>
                    </a:lnTo>
                    <a:lnTo>
                      <a:pt x="12" y="2"/>
                    </a:lnTo>
                    <a:lnTo>
                      <a:pt x="13" y="2"/>
                    </a:lnTo>
                    <a:lnTo>
                      <a:pt x="16" y="3"/>
                    </a:lnTo>
                    <a:lnTo>
                      <a:pt x="17" y="5"/>
                    </a:lnTo>
                    <a:lnTo>
                      <a:pt x="18" y="7"/>
                    </a:lnTo>
                    <a:lnTo>
                      <a:pt x="19" y="8"/>
                    </a:lnTo>
                    <a:lnTo>
                      <a:pt x="19" y="11"/>
                    </a:lnTo>
                    <a:lnTo>
                      <a:pt x="19" y="13"/>
                    </a:lnTo>
                    <a:lnTo>
                      <a:pt x="19" y="1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9" name="Freeform 26"/>
              <p:cNvSpPr/>
              <p:nvPr/>
            </p:nvSpPr>
            <p:spPr bwMode="auto">
              <a:xfrm>
                <a:off x="4614862" y="1116013"/>
                <a:ext cx="687388" cy="200025"/>
              </a:xfrm>
              <a:custGeom>
                <a:avLst/>
                <a:gdLst/>
                <a:ahLst/>
                <a:cxnLst>
                  <a:cxn ang="0">
                    <a:pos x="866" y="4"/>
                  </a:cxn>
                  <a:cxn ang="0">
                    <a:pos x="866" y="4"/>
                  </a:cxn>
                  <a:cxn ang="0">
                    <a:pos x="855" y="0"/>
                  </a:cxn>
                  <a:cxn ang="0">
                    <a:pos x="855" y="0"/>
                  </a:cxn>
                  <a:cxn ang="0">
                    <a:pos x="371" y="153"/>
                  </a:cxn>
                  <a:cxn ang="0">
                    <a:pos x="371" y="153"/>
                  </a:cxn>
                  <a:cxn ang="0">
                    <a:pos x="10" y="40"/>
                  </a:cxn>
                  <a:cxn ang="0">
                    <a:pos x="10" y="40"/>
                  </a:cxn>
                  <a:cxn ang="0">
                    <a:pos x="0" y="44"/>
                  </a:cxn>
                  <a:cxn ang="0">
                    <a:pos x="0" y="44"/>
                  </a:cxn>
                  <a:cxn ang="0">
                    <a:pos x="0" y="51"/>
                  </a:cxn>
                  <a:cxn ang="0">
                    <a:pos x="0" y="51"/>
                  </a:cxn>
                  <a:cxn ang="0">
                    <a:pos x="73" y="73"/>
                  </a:cxn>
                  <a:cxn ang="0">
                    <a:pos x="195" y="112"/>
                  </a:cxn>
                  <a:cxn ang="0">
                    <a:pos x="311" y="148"/>
                  </a:cxn>
                  <a:cxn ang="0">
                    <a:pos x="350" y="159"/>
                  </a:cxn>
                  <a:cxn ang="0">
                    <a:pos x="361" y="162"/>
                  </a:cxn>
                  <a:cxn ang="0">
                    <a:pos x="365" y="163"/>
                  </a:cxn>
                  <a:cxn ang="0">
                    <a:pos x="365" y="163"/>
                  </a:cxn>
                  <a:cxn ang="0">
                    <a:pos x="365" y="250"/>
                  </a:cxn>
                  <a:cxn ang="0">
                    <a:pos x="365" y="250"/>
                  </a:cxn>
                  <a:cxn ang="0">
                    <a:pos x="371" y="252"/>
                  </a:cxn>
                  <a:cxn ang="0">
                    <a:pos x="371" y="252"/>
                  </a:cxn>
                  <a:cxn ang="0">
                    <a:pos x="379" y="250"/>
                  </a:cxn>
                  <a:cxn ang="0">
                    <a:pos x="379" y="250"/>
                  </a:cxn>
                  <a:cxn ang="0">
                    <a:pos x="379" y="163"/>
                  </a:cxn>
                  <a:cxn ang="0">
                    <a:pos x="379" y="163"/>
                  </a:cxn>
                  <a:cxn ang="0">
                    <a:pos x="866" y="10"/>
                  </a:cxn>
                  <a:cxn ang="0">
                    <a:pos x="866" y="4"/>
                  </a:cxn>
                  <a:cxn ang="0">
                    <a:pos x="866" y="4"/>
                  </a:cxn>
                  <a:cxn ang="0">
                    <a:pos x="866" y="4"/>
                  </a:cxn>
                </a:cxnLst>
                <a:rect l="0" t="0" r="r" b="b"/>
                <a:pathLst>
                  <a:path w="866" h="252">
                    <a:moveTo>
                      <a:pt x="866" y="4"/>
                    </a:moveTo>
                    <a:lnTo>
                      <a:pt x="866" y="4"/>
                    </a:lnTo>
                    <a:lnTo>
                      <a:pt x="855" y="0"/>
                    </a:lnTo>
                    <a:lnTo>
                      <a:pt x="855" y="0"/>
                    </a:lnTo>
                    <a:lnTo>
                      <a:pt x="371" y="153"/>
                    </a:lnTo>
                    <a:lnTo>
                      <a:pt x="371" y="153"/>
                    </a:lnTo>
                    <a:lnTo>
                      <a:pt x="10" y="40"/>
                    </a:lnTo>
                    <a:lnTo>
                      <a:pt x="10" y="40"/>
                    </a:lnTo>
                    <a:lnTo>
                      <a:pt x="0" y="44"/>
                    </a:lnTo>
                    <a:lnTo>
                      <a:pt x="0" y="44"/>
                    </a:lnTo>
                    <a:lnTo>
                      <a:pt x="0" y="51"/>
                    </a:lnTo>
                    <a:lnTo>
                      <a:pt x="0" y="51"/>
                    </a:lnTo>
                    <a:lnTo>
                      <a:pt x="73" y="73"/>
                    </a:lnTo>
                    <a:lnTo>
                      <a:pt x="195" y="112"/>
                    </a:lnTo>
                    <a:lnTo>
                      <a:pt x="311" y="148"/>
                    </a:lnTo>
                    <a:lnTo>
                      <a:pt x="350" y="159"/>
                    </a:lnTo>
                    <a:lnTo>
                      <a:pt x="361" y="162"/>
                    </a:lnTo>
                    <a:lnTo>
                      <a:pt x="365" y="163"/>
                    </a:lnTo>
                    <a:lnTo>
                      <a:pt x="365" y="163"/>
                    </a:lnTo>
                    <a:lnTo>
                      <a:pt x="365" y="250"/>
                    </a:lnTo>
                    <a:lnTo>
                      <a:pt x="365" y="250"/>
                    </a:lnTo>
                    <a:lnTo>
                      <a:pt x="371" y="252"/>
                    </a:lnTo>
                    <a:lnTo>
                      <a:pt x="371" y="252"/>
                    </a:lnTo>
                    <a:lnTo>
                      <a:pt x="379" y="250"/>
                    </a:lnTo>
                    <a:lnTo>
                      <a:pt x="379" y="250"/>
                    </a:lnTo>
                    <a:lnTo>
                      <a:pt x="379" y="163"/>
                    </a:lnTo>
                    <a:lnTo>
                      <a:pt x="379" y="163"/>
                    </a:lnTo>
                    <a:lnTo>
                      <a:pt x="866" y="10"/>
                    </a:lnTo>
                    <a:lnTo>
                      <a:pt x="866" y="4"/>
                    </a:lnTo>
                    <a:lnTo>
                      <a:pt x="866" y="4"/>
                    </a:lnTo>
                    <a:lnTo>
                      <a:pt x="866" y="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0" name="Freeform 27"/>
              <p:cNvSpPr/>
              <p:nvPr/>
            </p:nvSpPr>
            <p:spPr bwMode="auto">
              <a:xfrm>
                <a:off x="4810125" y="1108075"/>
                <a:ext cx="211138" cy="92075"/>
              </a:xfrm>
              <a:custGeom>
                <a:avLst/>
                <a:gdLst/>
                <a:ahLst/>
                <a:cxnLst>
                  <a:cxn ang="0">
                    <a:pos x="0" y="57"/>
                  </a:cxn>
                  <a:cxn ang="0">
                    <a:pos x="2" y="51"/>
                  </a:cxn>
                  <a:cxn ang="0">
                    <a:pos x="3" y="47"/>
                  </a:cxn>
                  <a:cxn ang="0">
                    <a:pos x="6" y="41"/>
                  </a:cxn>
                  <a:cxn ang="0">
                    <a:pos x="11" y="35"/>
                  </a:cxn>
                  <a:cxn ang="0">
                    <a:pos x="16" y="30"/>
                  </a:cxn>
                  <a:cxn ang="0">
                    <a:pos x="23" y="25"/>
                  </a:cxn>
                  <a:cxn ang="0">
                    <a:pos x="32" y="20"/>
                  </a:cxn>
                  <a:cxn ang="0">
                    <a:pos x="48" y="13"/>
                  </a:cxn>
                  <a:cxn ang="0">
                    <a:pos x="70" y="7"/>
                  </a:cxn>
                  <a:cxn ang="0">
                    <a:pos x="94" y="2"/>
                  </a:cxn>
                  <a:cxn ang="0">
                    <a:pos x="119" y="0"/>
                  </a:cxn>
                  <a:cxn ang="0">
                    <a:pos x="134" y="0"/>
                  </a:cxn>
                  <a:cxn ang="0">
                    <a:pos x="160" y="1"/>
                  </a:cxn>
                  <a:cxn ang="0">
                    <a:pos x="185" y="5"/>
                  </a:cxn>
                  <a:cxn ang="0">
                    <a:pos x="208" y="9"/>
                  </a:cxn>
                  <a:cxn ang="0">
                    <a:pos x="227" y="17"/>
                  </a:cxn>
                  <a:cxn ang="0">
                    <a:pos x="240" y="23"/>
                  </a:cxn>
                  <a:cxn ang="0">
                    <a:pos x="248" y="27"/>
                  </a:cxn>
                  <a:cxn ang="0">
                    <a:pos x="254" y="32"/>
                  </a:cxn>
                  <a:cxn ang="0">
                    <a:pos x="258" y="38"/>
                  </a:cxn>
                  <a:cxn ang="0">
                    <a:pos x="262" y="43"/>
                  </a:cxn>
                  <a:cxn ang="0">
                    <a:pos x="264" y="49"/>
                  </a:cxn>
                  <a:cxn ang="0">
                    <a:pos x="266" y="55"/>
                  </a:cxn>
                  <a:cxn ang="0">
                    <a:pos x="267" y="57"/>
                  </a:cxn>
                  <a:cxn ang="0">
                    <a:pos x="266" y="61"/>
                  </a:cxn>
                  <a:cxn ang="0">
                    <a:pos x="264" y="67"/>
                  </a:cxn>
                  <a:cxn ang="0">
                    <a:pos x="262" y="72"/>
                  </a:cxn>
                  <a:cxn ang="0">
                    <a:pos x="258" y="78"/>
                  </a:cxn>
                  <a:cxn ang="0">
                    <a:pos x="254" y="84"/>
                  </a:cxn>
                  <a:cxn ang="0">
                    <a:pos x="248" y="88"/>
                  </a:cxn>
                  <a:cxn ang="0">
                    <a:pos x="240" y="93"/>
                  </a:cxn>
                  <a:cxn ang="0">
                    <a:pos x="227" y="99"/>
                  </a:cxn>
                  <a:cxn ang="0">
                    <a:pos x="208" y="106"/>
                  </a:cxn>
                  <a:cxn ang="0">
                    <a:pos x="185" y="111"/>
                  </a:cxn>
                  <a:cxn ang="0">
                    <a:pos x="160" y="115"/>
                  </a:cxn>
                  <a:cxn ang="0">
                    <a:pos x="134" y="116"/>
                  </a:cxn>
                  <a:cxn ang="0">
                    <a:pos x="134" y="116"/>
                  </a:cxn>
                  <a:cxn ang="0">
                    <a:pos x="107" y="115"/>
                  </a:cxn>
                  <a:cxn ang="0">
                    <a:pos x="82" y="111"/>
                  </a:cxn>
                  <a:cxn ang="0">
                    <a:pos x="59" y="106"/>
                  </a:cxn>
                  <a:cxn ang="0">
                    <a:pos x="40" y="99"/>
                  </a:cxn>
                  <a:cxn ang="0">
                    <a:pos x="27" y="93"/>
                  </a:cxn>
                  <a:cxn ang="0">
                    <a:pos x="20" y="88"/>
                  </a:cxn>
                  <a:cxn ang="0">
                    <a:pos x="14" y="84"/>
                  </a:cxn>
                  <a:cxn ang="0">
                    <a:pos x="9" y="78"/>
                  </a:cxn>
                  <a:cxn ang="0">
                    <a:pos x="5" y="72"/>
                  </a:cxn>
                  <a:cxn ang="0">
                    <a:pos x="2" y="67"/>
                  </a:cxn>
                  <a:cxn ang="0">
                    <a:pos x="0" y="61"/>
                  </a:cxn>
                  <a:cxn ang="0">
                    <a:pos x="0" y="57"/>
                  </a:cxn>
                </a:cxnLst>
                <a:rect l="0" t="0" r="r" b="b"/>
                <a:pathLst>
                  <a:path w="267" h="116">
                    <a:moveTo>
                      <a:pt x="0" y="57"/>
                    </a:moveTo>
                    <a:lnTo>
                      <a:pt x="0" y="57"/>
                    </a:lnTo>
                    <a:lnTo>
                      <a:pt x="0" y="55"/>
                    </a:lnTo>
                    <a:lnTo>
                      <a:pt x="2" y="51"/>
                    </a:lnTo>
                    <a:lnTo>
                      <a:pt x="2" y="49"/>
                    </a:lnTo>
                    <a:lnTo>
                      <a:pt x="3" y="47"/>
                    </a:lnTo>
                    <a:lnTo>
                      <a:pt x="5" y="43"/>
                    </a:lnTo>
                    <a:lnTo>
                      <a:pt x="6" y="41"/>
                    </a:lnTo>
                    <a:lnTo>
                      <a:pt x="9" y="38"/>
                    </a:lnTo>
                    <a:lnTo>
                      <a:pt x="11" y="35"/>
                    </a:lnTo>
                    <a:lnTo>
                      <a:pt x="14" y="32"/>
                    </a:lnTo>
                    <a:lnTo>
                      <a:pt x="16" y="30"/>
                    </a:lnTo>
                    <a:lnTo>
                      <a:pt x="20" y="27"/>
                    </a:lnTo>
                    <a:lnTo>
                      <a:pt x="23" y="25"/>
                    </a:lnTo>
                    <a:lnTo>
                      <a:pt x="27" y="23"/>
                    </a:lnTo>
                    <a:lnTo>
                      <a:pt x="32" y="20"/>
                    </a:lnTo>
                    <a:lnTo>
                      <a:pt x="40" y="17"/>
                    </a:lnTo>
                    <a:lnTo>
                      <a:pt x="48" y="13"/>
                    </a:lnTo>
                    <a:lnTo>
                      <a:pt x="59" y="9"/>
                    </a:lnTo>
                    <a:lnTo>
                      <a:pt x="70" y="7"/>
                    </a:lnTo>
                    <a:lnTo>
                      <a:pt x="82" y="5"/>
                    </a:lnTo>
                    <a:lnTo>
                      <a:pt x="94" y="2"/>
                    </a:lnTo>
                    <a:lnTo>
                      <a:pt x="107" y="1"/>
                    </a:lnTo>
                    <a:lnTo>
                      <a:pt x="119" y="0"/>
                    </a:lnTo>
                    <a:lnTo>
                      <a:pt x="134" y="0"/>
                    </a:lnTo>
                    <a:lnTo>
                      <a:pt x="134" y="0"/>
                    </a:lnTo>
                    <a:lnTo>
                      <a:pt x="147" y="0"/>
                    </a:lnTo>
                    <a:lnTo>
                      <a:pt x="160" y="1"/>
                    </a:lnTo>
                    <a:lnTo>
                      <a:pt x="173" y="2"/>
                    </a:lnTo>
                    <a:lnTo>
                      <a:pt x="185" y="5"/>
                    </a:lnTo>
                    <a:lnTo>
                      <a:pt x="197" y="7"/>
                    </a:lnTo>
                    <a:lnTo>
                      <a:pt x="208" y="9"/>
                    </a:lnTo>
                    <a:lnTo>
                      <a:pt x="218" y="13"/>
                    </a:lnTo>
                    <a:lnTo>
                      <a:pt x="227" y="17"/>
                    </a:lnTo>
                    <a:lnTo>
                      <a:pt x="236" y="20"/>
                    </a:lnTo>
                    <a:lnTo>
                      <a:pt x="240" y="23"/>
                    </a:lnTo>
                    <a:lnTo>
                      <a:pt x="244" y="25"/>
                    </a:lnTo>
                    <a:lnTo>
                      <a:pt x="248" y="27"/>
                    </a:lnTo>
                    <a:lnTo>
                      <a:pt x="250" y="30"/>
                    </a:lnTo>
                    <a:lnTo>
                      <a:pt x="254" y="32"/>
                    </a:lnTo>
                    <a:lnTo>
                      <a:pt x="256" y="35"/>
                    </a:lnTo>
                    <a:lnTo>
                      <a:pt x="258" y="38"/>
                    </a:lnTo>
                    <a:lnTo>
                      <a:pt x="261" y="41"/>
                    </a:lnTo>
                    <a:lnTo>
                      <a:pt x="262" y="43"/>
                    </a:lnTo>
                    <a:lnTo>
                      <a:pt x="263" y="47"/>
                    </a:lnTo>
                    <a:lnTo>
                      <a:pt x="264" y="49"/>
                    </a:lnTo>
                    <a:lnTo>
                      <a:pt x="266" y="51"/>
                    </a:lnTo>
                    <a:lnTo>
                      <a:pt x="266" y="55"/>
                    </a:lnTo>
                    <a:lnTo>
                      <a:pt x="267" y="57"/>
                    </a:lnTo>
                    <a:lnTo>
                      <a:pt x="267" y="57"/>
                    </a:lnTo>
                    <a:lnTo>
                      <a:pt x="267" y="57"/>
                    </a:lnTo>
                    <a:lnTo>
                      <a:pt x="266" y="61"/>
                    </a:lnTo>
                    <a:lnTo>
                      <a:pt x="266" y="63"/>
                    </a:lnTo>
                    <a:lnTo>
                      <a:pt x="264" y="67"/>
                    </a:lnTo>
                    <a:lnTo>
                      <a:pt x="263" y="69"/>
                    </a:lnTo>
                    <a:lnTo>
                      <a:pt x="262" y="72"/>
                    </a:lnTo>
                    <a:lnTo>
                      <a:pt x="261" y="75"/>
                    </a:lnTo>
                    <a:lnTo>
                      <a:pt x="258" y="78"/>
                    </a:lnTo>
                    <a:lnTo>
                      <a:pt x="256" y="80"/>
                    </a:lnTo>
                    <a:lnTo>
                      <a:pt x="254" y="84"/>
                    </a:lnTo>
                    <a:lnTo>
                      <a:pt x="250" y="86"/>
                    </a:lnTo>
                    <a:lnTo>
                      <a:pt x="248" y="88"/>
                    </a:lnTo>
                    <a:lnTo>
                      <a:pt x="244" y="91"/>
                    </a:lnTo>
                    <a:lnTo>
                      <a:pt x="240" y="93"/>
                    </a:lnTo>
                    <a:lnTo>
                      <a:pt x="236" y="94"/>
                    </a:lnTo>
                    <a:lnTo>
                      <a:pt x="227" y="99"/>
                    </a:lnTo>
                    <a:lnTo>
                      <a:pt x="218" y="103"/>
                    </a:lnTo>
                    <a:lnTo>
                      <a:pt x="208" y="106"/>
                    </a:lnTo>
                    <a:lnTo>
                      <a:pt x="197" y="109"/>
                    </a:lnTo>
                    <a:lnTo>
                      <a:pt x="185" y="111"/>
                    </a:lnTo>
                    <a:lnTo>
                      <a:pt x="173" y="114"/>
                    </a:lnTo>
                    <a:lnTo>
                      <a:pt x="160" y="115"/>
                    </a:lnTo>
                    <a:lnTo>
                      <a:pt x="147" y="116"/>
                    </a:lnTo>
                    <a:lnTo>
                      <a:pt x="134" y="116"/>
                    </a:lnTo>
                    <a:lnTo>
                      <a:pt x="134" y="116"/>
                    </a:lnTo>
                    <a:lnTo>
                      <a:pt x="134" y="116"/>
                    </a:lnTo>
                    <a:lnTo>
                      <a:pt x="119" y="116"/>
                    </a:lnTo>
                    <a:lnTo>
                      <a:pt x="107" y="115"/>
                    </a:lnTo>
                    <a:lnTo>
                      <a:pt x="94" y="114"/>
                    </a:lnTo>
                    <a:lnTo>
                      <a:pt x="82" y="111"/>
                    </a:lnTo>
                    <a:lnTo>
                      <a:pt x="70" y="109"/>
                    </a:lnTo>
                    <a:lnTo>
                      <a:pt x="59" y="106"/>
                    </a:lnTo>
                    <a:lnTo>
                      <a:pt x="48" y="103"/>
                    </a:lnTo>
                    <a:lnTo>
                      <a:pt x="40" y="99"/>
                    </a:lnTo>
                    <a:lnTo>
                      <a:pt x="32" y="94"/>
                    </a:lnTo>
                    <a:lnTo>
                      <a:pt x="27" y="93"/>
                    </a:lnTo>
                    <a:lnTo>
                      <a:pt x="23" y="91"/>
                    </a:lnTo>
                    <a:lnTo>
                      <a:pt x="20" y="88"/>
                    </a:lnTo>
                    <a:lnTo>
                      <a:pt x="16" y="86"/>
                    </a:lnTo>
                    <a:lnTo>
                      <a:pt x="14" y="84"/>
                    </a:lnTo>
                    <a:lnTo>
                      <a:pt x="11" y="80"/>
                    </a:lnTo>
                    <a:lnTo>
                      <a:pt x="9" y="78"/>
                    </a:lnTo>
                    <a:lnTo>
                      <a:pt x="6" y="75"/>
                    </a:lnTo>
                    <a:lnTo>
                      <a:pt x="5" y="72"/>
                    </a:lnTo>
                    <a:lnTo>
                      <a:pt x="3" y="69"/>
                    </a:lnTo>
                    <a:lnTo>
                      <a:pt x="2" y="67"/>
                    </a:lnTo>
                    <a:lnTo>
                      <a:pt x="2" y="63"/>
                    </a:lnTo>
                    <a:lnTo>
                      <a:pt x="0" y="61"/>
                    </a:lnTo>
                    <a:lnTo>
                      <a:pt x="0" y="57"/>
                    </a:lnTo>
                    <a:lnTo>
                      <a:pt x="0" y="57"/>
                    </a:lnTo>
                    <a:lnTo>
                      <a:pt x="0" y="57"/>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1" name="Freeform 28"/>
              <p:cNvSpPr>
                <a:spLocks noEditPoints="1"/>
              </p:cNvSpPr>
              <p:nvPr/>
            </p:nvSpPr>
            <p:spPr bwMode="auto">
              <a:xfrm>
                <a:off x="4810125" y="1100138"/>
                <a:ext cx="219075" cy="100013"/>
              </a:xfrm>
              <a:custGeom>
                <a:avLst/>
                <a:gdLst/>
                <a:ahLst/>
                <a:cxnLst>
                  <a:cxn ang="0">
                    <a:pos x="2" y="70"/>
                  </a:cxn>
                  <a:cxn ang="0">
                    <a:pos x="6" y="83"/>
                  </a:cxn>
                  <a:cxn ang="0">
                    <a:pos x="17" y="94"/>
                  </a:cxn>
                  <a:cxn ang="0">
                    <a:pos x="32" y="104"/>
                  </a:cxn>
                  <a:cxn ang="0">
                    <a:pos x="62" y="115"/>
                  </a:cxn>
                  <a:cxn ang="0">
                    <a:pos x="111" y="125"/>
                  </a:cxn>
                  <a:cxn ang="0">
                    <a:pos x="154" y="126"/>
                  </a:cxn>
                  <a:cxn ang="0">
                    <a:pos x="206" y="119"/>
                  </a:cxn>
                  <a:cxn ang="0">
                    <a:pos x="242" y="106"/>
                  </a:cxn>
                  <a:cxn ang="0">
                    <a:pos x="256" y="96"/>
                  </a:cxn>
                  <a:cxn ang="0">
                    <a:pos x="268" y="85"/>
                  </a:cxn>
                  <a:cxn ang="0">
                    <a:pos x="275" y="73"/>
                  </a:cxn>
                  <a:cxn ang="0">
                    <a:pos x="276" y="63"/>
                  </a:cxn>
                  <a:cxn ang="0">
                    <a:pos x="274" y="49"/>
                  </a:cxn>
                  <a:cxn ang="0">
                    <a:pos x="266" y="37"/>
                  </a:cxn>
                  <a:cxn ang="0">
                    <a:pos x="254" y="27"/>
                  </a:cxn>
                  <a:cxn ang="0">
                    <a:pos x="237" y="18"/>
                  </a:cxn>
                  <a:cxn ang="0">
                    <a:pos x="194" y="5"/>
                  </a:cxn>
                  <a:cxn ang="0">
                    <a:pos x="140" y="0"/>
                  </a:cxn>
                  <a:cxn ang="0">
                    <a:pos x="98" y="3"/>
                  </a:cxn>
                  <a:cxn ang="0">
                    <a:pos x="51" y="13"/>
                  </a:cxn>
                  <a:cxn ang="0">
                    <a:pos x="28" y="24"/>
                  </a:cxn>
                  <a:cxn ang="0">
                    <a:pos x="14" y="35"/>
                  </a:cxn>
                  <a:cxn ang="0">
                    <a:pos x="5" y="47"/>
                  </a:cxn>
                  <a:cxn ang="0">
                    <a:pos x="0" y="59"/>
                  </a:cxn>
                  <a:cxn ang="0">
                    <a:pos x="8" y="63"/>
                  </a:cxn>
                  <a:cxn ang="0">
                    <a:pos x="10" y="52"/>
                  </a:cxn>
                  <a:cxn ang="0">
                    <a:pos x="17" y="42"/>
                  </a:cxn>
                  <a:cxn ang="0">
                    <a:pos x="30" y="33"/>
                  </a:cxn>
                  <a:cxn ang="0">
                    <a:pos x="66" y="16"/>
                  </a:cxn>
                  <a:cxn ang="0">
                    <a:pos x="113" y="7"/>
                  </a:cxn>
                  <a:cxn ang="0">
                    <a:pos x="153" y="6"/>
                  </a:cxn>
                  <a:cxn ang="0">
                    <a:pos x="201" y="13"/>
                  </a:cxn>
                  <a:cxn ang="0">
                    <a:pos x="239" y="28"/>
                  </a:cxn>
                  <a:cxn ang="0">
                    <a:pos x="257" y="39"/>
                  </a:cxn>
                  <a:cxn ang="0">
                    <a:pos x="266" y="49"/>
                  </a:cxn>
                  <a:cxn ang="0">
                    <a:pos x="270" y="60"/>
                  </a:cxn>
                  <a:cxn ang="0">
                    <a:pos x="269" y="69"/>
                  </a:cxn>
                  <a:cxn ang="0">
                    <a:pos x="264" y="81"/>
                  </a:cxn>
                  <a:cxn ang="0">
                    <a:pos x="254" y="91"/>
                  </a:cxn>
                  <a:cxn ang="0">
                    <a:pos x="239" y="100"/>
                  </a:cxn>
                  <a:cxn ang="0">
                    <a:pos x="201" y="114"/>
                  </a:cxn>
                  <a:cxn ang="0">
                    <a:pos x="153" y="120"/>
                  </a:cxn>
                  <a:cxn ang="0">
                    <a:pos x="113" y="119"/>
                  </a:cxn>
                  <a:cxn ang="0">
                    <a:pos x="66" y="110"/>
                  </a:cxn>
                  <a:cxn ang="0">
                    <a:pos x="34" y="98"/>
                  </a:cxn>
                  <a:cxn ang="0">
                    <a:pos x="21" y="89"/>
                  </a:cxn>
                  <a:cxn ang="0">
                    <a:pos x="11" y="78"/>
                  </a:cxn>
                  <a:cxn ang="0">
                    <a:pos x="8" y="66"/>
                  </a:cxn>
                </a:cxnLst>
                <a:rect l="0" t="0" r="r" b="b"/>
                <a:pathLst>
                  <a:path w="276" h="126">
                    <a:moveTo>
                      <a:pt x="0" y="63"/>
                    </a:moveTo>
                    <a:lnTo>
                      <a:pt x="0" y="63"/>
                    </a:lnTo>
                    <a:lnTo>
                      <a:pt x="0" y="66"/>
                    </a:lnTo>
                    <a:lnTo>
                      <a:pt x="2" y="70"/>
                    </a:lnTo>
                    <a:lnTo>
                      <a:pt x="3" y="73"/>
                    </a:lnTo>
                    <a:lnTo>
                      <a:pt x="3" y="76"/>
                    </a:lnTo>
                    <a:lnTo>
                      <a:pt x="5" y="79"/>
                    </a:lnTo>
                    <a:lnTo>
                      <a:pt x="6" y="83"/>
                    </a:lnTo>
                    <a:lnTo>
                      <a:pt x="9" y="85"/>
                    </a:lnTo>
                    <a:lnTo>
                      <a:pt x="11" y="89"/>
                    </a:lnTo>
                    <a:lnTo>
                      <a:pt x="14" y="91"/>
                    </a:lnTo>
                    <a:lnTo>
                      <a:pt x="17" y="94"/>
                    </a:lnTo>
                    <a:lnTo>
                      <a:pt x="21" y="96"/>
                    </a:lnTo>
                    <a:lnTo>
                      <a:pt x="24" y="100"/>
                    </a:lnTo>
                    <a:lnTo>
                      <a:pt x="28" y="102"/>
                    </a:lnTo>
                    <a:lnTo>
                      <a:pt x="32" y="104"/>
                    </a:lnTo>
                    <a:lnTo>
                      <a:pt x="36" y="106"/>
                    </a:lnTo>
                    <a:lnTo>
                      <a:pt x="41" y="108"/>
                    </a:lnTo>
                    <a:lnTo>
                      <a:pt x="51" y="113"/>
                    </a:lnTo>
                    <a:lnTo>
                      <a:pt x="62" y="115"/>
                    </a:lnTo>
                    <a:lnTo>
                      <a:pt x="72" y="119"/>
                    </a:lnTo>
                    <a:lnTo>
                      <a:pt x="84" y="121"/>
                    </a:lnTo>
                    <a:lnTo>
                      <a:pt x="98" y="124"/>
                    </a:lnTo>
                    <a:lnTo>
                      <a:pt x="111" y="125"/>
                    </a:lnTo>
                    <a:lnTo>
                      <a:pt x="125" y="126"/>
                    </a:lnTo>
                    <a:lnTo>
                      <a:pt x="140" y="126"/>
                    </a:lnTo>
                    <a:lnTo>
                      <a:pt x="140" y="126"/>
                    </a:lnTo>
                    <a:lnTo>
                      <a:pt x="154" y="126"/>
                    </a:lnTo>
                    <a:lnTo>
                      <a:pt x="168" y="125"/>
                    </a:lnTo>
                    <a:lnTo>
                      <a:pt x="182" y="124"/>
                    </a:lnTo>
                    <a:lnTo>
                      <a:pt x="194" y="121"/>
                    </a:lnTo>
                    <a:lnTo>
                      <a:pt x="206" y="119"/>
                    </a:lnTo>
                    <a:lnTo>
                      <a:pt x="216" y="115"/>
                    </a:lnTo>
                    <a:lnTo>
                      <a:pt x="227" y="113"/>
                    </a:lnTo>
                    <a:lnTo>
                      <a:pt x="237" y="108"/>
                    </a:lnTo>
                    <a:lnTo>
                      <a:pt x="242" y="106"/>
                    </a:lnTo>
                    <a:lnTo>
                      <a:pt x="245" y="104"/>
                    </a:lnTo>
                    <a:lnTo>
                      <a:pt x="250" y="102"/>
                    </a:lnTo>
                    <a:lnTo>
                      <a:pt x="254" y="100"/>
                    </a:lnTo>
                    <a:lnTo>
                      <a:pt x="256" y="96"/>
                    </a:lnTo>
                    <a:lnTo>
                      <a:pt x="260" y="94"/>
                    </a:lnTo>
                    <a:lnTo>
                      <a:pt x="263" y="91"/>
                    </a:lnTo>
                    <a:lnTo>
                      <a:pt x="266" y="89"/>
                    </a:lnTo>
                    <a:lnTo>
                      <a:pt x="268" y="85"/>
                    </a:lnTo>
                    <a:lnTo>
                      <a:pt x="270" y="83"/>
                    </a:lnTo>
                    <a:lnTo>
                      <a:pt x="272" y="79"/>
                    </a:lnTo>
                    <a:lnTo>
                      <a:pt x="274" y="76"/>
                    </a:lnTo>
                    <a:lnTo>
                      <a:pt x="275" y="73"/>
                    </a:lnTo>
                    <a:lnTo>
                      <a:pt x="275" y="70"/>
                    </a:lnTo>
                    <a:lnTo>
                      <a:pt x="276" y="66"/>
                    </a:lnTo>
                    <a:lnTo>
                      <a:pt x="276" y="63"/>
                    </a:lnTo>
                    <a:lnTo>
                      <a:pt x="276" y="63"/>
                    </a:lnTo>
                    <a:lnTo>
                      <a:pt x="276" y="59"/>
                    </a:lnTo>
                    <a:lnTo>
                      <a:pt x="275" y="57"/>
                    </a:lnTo>
                    <a:lnTo>
                      <a:pt x="275" y="53"/>
                    </a:lnTo>
                    <a:lnTo>
                      <a:pt x="274" y="49"/>
                    </a:lnTo>
                    <a:lnTo>
                      <a:pt x="272" y="47"/>
                    </a:lnTo>
                    <a:lnTo>
                      <a:pt x="270" y="43"/>
                    </a:lnTo>
                    <a:lnTo>
                      <a:pt x="268" y="41"/>
                    </a:lnTo>
                    <a:lnTo>
                      <a:pt x="266" y="37"/>
                    </a:lnTo>
                    <a:lnTo>
                      <a:pt x="263" y="35"/>
                    </a:lnTo>
                    <a:lnTo>
                      <a:pt x="260" y="33"/>
                    </a:lnTo>
                    <a:lnTo>
                      <a:pt x="256" y="29"/>
                    </a:lnTo>
                    <a:lnTo>
                      <a:pt x="254" y="27"/>
                    </a:lnTo>
                    <a:lnTo>
                      <a:pt x="250" y="24"/>
                    </a:lnTo>
                    <a:lnTo>
                      <a:pt x="245" y="22"/>
                    </a:lnTo>
                    <a:lnTo>
                      <a:pt x="242" y="19"/>
                    </a:lnTo>
                    <a:lnTo>
                      <a:pt x="237" y="18"/>
                    </a:lnTo>
                    <a:lnTo>
                      <a:pt x="227" y="13"/>
                    </a:lnTo>
                    <a:lnTo>
                      <a:pt x="216" y="10"/>
                    </a:lnTo>
                    <a:lnTo>
                      <a:pt x="206" y="7"/>
                    </a:lnTo>
                    <a:lnTo>
                      <a:pt x="194" y="5"/>
                    </a:lnTo>
                    <a:lnTo>
                      <a:pt x="182" y="3"/>
                    </a:lnTo>
                    <a:lnTo>
                      <a:pt x="168" y="1"/>
                    </a:lnTo>
                    <a:lnTo>
                      <a:pt x="154" y="0"/>
                    </a:lnTo>
                    <a:lnTo>
                      <a:pt x="140" y="0"/>
                    </a:lnTo>
                    <a:lnTo>
                      <a:pt x="140" y="0"/>
                    </a:lnTo>
                    <a:lnTo>
                      <a:pt x="125" y="0"/>
                    </a:lnTo>
                    <a:lnTo>
                      <a:pt x="111" y="1"/>
                    </a:lnTo>
                    <a:lnTo>
                      <a:pt x="98" y="3"/>
                    </a:lnTo>
                    <a:lnTo>
                      <a:pt x="84" y="5"/>
                    </a:lnTo>
                    <a:lnTo>
                      <a:pt x="72" y="7"/>
                    </a:lnTo>
                    <a:lnTo>
                      <a:pt x="62" y="10"/>
                    </a:lnTo>
                    <a:lnTo>
                      <a:pt x="51" y="13"/>
                    </a:lnTo>
                    <a:lnTo>
                      <a:pt x="41" y="18"/>
                    </a:lnTo>
                    <a:lnTo>
                      <a:pt x="36" y="19"/>
                    </a:lnTo>
                    <a:lnTo>
                      <a:pt x="32" y="22"/>
                    </a:lnTo>
                    <a:lnTo>
                      <a:pt x="28" y="24"/>
                    </a:lnTo>
                    <a:lnTo>
                      <a:pt x="24" y="27"/>
                    </a:lnTo>
                    <a:lnTo>
                      <a:pt x="21" y="29"/>
                    </a:lnTo>
                    <a:lnTo>
                      <a:pt x="17" y="33"/>
                    </a:lnTo>
                    <a:lnTo>
                      <a:pt x="14" y="35"/>
                    </a:lnTo>
                    <a:lnTo>
                      <a:pt x="11" y="37"/>
                    </a:lnTo>
                    <a:lnTo>
                      <a:pt x="9" y="41"/>
                    </a:lnTo>
                    <a:lnTo>
                      <a:pt x="6" y="43"/>
                    </a:lnTo>
                    <a:lnTo>
                      <a:pt x="5" y="47"/>
                    </a:lnTo>
                    <a:lnTo>
                      <a:pt x="3" y="49"/>
                    </a:lnTo>
                    <a:lnTo>
                      <a:pt x="3" y="53"/>
                    </a:lnTo>
                    <a:lnTo>
                      <a:pt x="2" y="57"/>
                    </a:lnTo>
                    <a:lnTo>
                      <a:pt x="0" y="59"/>
                    </a:lnTo>
                    <a:lnTo>
                      <a:pt x="0" y="63"/>
                    </a:lnTo>
                    <a:lnTo>
                      <a:pt x="0" y="63"/>
                    </a:lnTo>
                    <a:close/>
                    <a:moveTo>
                      <a:pt x="8" y="63"/>
                    </a:moveTo>
                    <a:lnTo>
                      <a:pt x="8" y="63"/>
                    </a:lnTo>
                    <a:lnTo>
                      <a:pt x="8" y="60"/>
                    </a:lnTo>
                    <a:lnTo>
                      <a:pt x="8" y="58"/>
                    </a:lnTo>
                    <a:lnTo>
                      <a:pt x="9" y="54"/>
                    </a:lnTo>
                    <a:lnTo>
                      <a:pt x="10" y="52"/>
                    </a:lnTo>
                    <a:lnTo>
                      <a:pt x="11" y="49"/>
                    </a:lnTo>
                    <a:lnTo>
                      <a:pt x="14" y="47"/>
                    </a:lnTo>
                    <a:lnTo>
                      <a:pt x="16" y="45"/>
                    </a:lnTo>
                    <a:lnTo>
                      <a:pt x="17" y="42"/>
                    </a:lnTo>
                    <a:lnTo>
                      <a:pt x="21" y="39"/>
                    </a:lnTo>
                    <a:lnTo>
                      <a:pt x="23" y="36"/>
                    </a:lnTo>
                    <a:lnTo>
                      <a:pt x="27" y="34"/>
                    </a:lnTo>
                    <a:lnTo>
                      <a:pt x="30" y="33"/>
                    </a:lnTo>
                    <a:lnTo>
                      <a:pt x="38" y="28"/>
                    </a:lnTo>
                    <a:lnTo>
                      <a:pt x="46" y="23"/>
                    </a:lnTo>
                    <a:lnTo>
                      <a:pt x="56" y="19"/>
                    </a:lnTo>
                    <a:lnTo>
                      <a:pt x="66" y="16"/>
                    </a:lnTo>
                    <a:lnTo>
                      <a:pt x="77" y="13"/>
                    </a:lnTo>
                    <a:lnTo>
                      <a:pt x="89" y="11"/>
                    </a:lnTo>
                    <a:lnTo>
                      <a:pt x="101" y="9"/>
                    </a:lnTo>
                    <a:lnTo>
                      <a:pt x="113" y="7"/>
                    </a:lnTo>
                    <a:lnTo>
                      <a:pt x="126" y="6"/>
                    </a:lnTo>
                    <a:lnTo>
                      <a:pt x="140" y="6"/>
                    </a:lnTo>
                    <a:lnTo>
                      <a:pt x="140" y="6"/>
                    </a:lnTo>
                    <a:lnTo>
                      <a:pt x="153" y="6"/>
                    </a:lnTo>
                    <a:lnTo>
                      <a:pt x="166" y="7"/>
                    </a:lnTo>
                    <a:lnTo>
                      <a:pt x="178" y="9"/>
                    </a:lnTo>
                    <a:lnTo>
                      <a:pt x="190" y="11"/>
                    </a:lnTo>
                    <a:lnTo>
                      <a:pt x="201" y="13"/>
                    </a:lnTo>
                    <a:lnTo>
                      <a:pt x="212" y="16"/>
                    </a:lnTo>
                    <a:lnTo>
                      <a:pt x="222" y="19"/>
                    </a:lnTo>
                    <a:lnTo>
                      <a:pt x="231" y="23"/>
                    </a:lnTo>
                    <a:lnTo>
                      <a:pt x="239" y="28"/>
                    </a:lnTo>
                    <a:lnTo>
                      <a:pt x="248" y="33"/>
                    </a:lnTo>
                    <a:lnTo>
                      <a:pt x="251" y="34"/>
                    </a:lnTo>
                    <a:lnTo>
                      <a:pt x="254" y="36"/>
                    </a:lnTo>
                    <a:lnTo>
                      <a:pt x="257" y="39"/>
                    </a:lnTo>
                    <a:lnTo>
                      <a:pt x="260" y="42"/>
                    </a:lnTo>
                    <a:lnTo>
                      <a:pt x="262" y="45"/>
                    </a:lnTo>
                    <a:lnTo>
                      <a:pt x="264" y="47"/>
                    </a:lnTo>
                    <a:lnTo>
                      <a:pt x="266" y="49"/>
                    </a:lnTo>
                    <a:lnTo>
                      <a:pt x="267" y="52"/>
                    </a:lnTo>
                    <a:lnTo>
                      <a:pt x="268" y="54"/>
                    </a:lnTo>
                    <a:lnTo>
                      <a:pt x="269" y="58"/>
                    </a:lnTo>
                    <a:lnTo>
                      <a:pt x="270" y="60"/>
                    </a:lnTo>
                    <a:lnTo>
                      <a:pt x="270" y="63"/>
                    </a:lnTo>
                    <a:lnTo>
                      <a:pt x="270" y="63"/>
                    </a:lnTo>
                    <a:lnTo>
                      <a:pt x="270" y="66"/>
                    </a:lnTo>
                    <a:lnTo>
                      <a:pt x="269" y="69"/>
                    </a:lnTo>
                    <a:lnTo>
                      <a:pt x="268" y="72"/>
                    </a:lnTo>
                    <a:lnTo>
                      <a:pt x="267" y="75"/>
                    </a:lnTo>
                    <a:lnTo>
                      <a:pt x="266" y="78"/>
                    </a:lnTo>
                    <a:lnTo>
                      <a:pt x="264" y="81"/>
                    </a:lnTo>
                    <a:lnTo>
                      <a:pt x="262" y="83"/>
                    </a:lnTo>
                    <a:lnTo>
                      <a:pt x="260" y="85"/>
                    </a:lnTo>
                    <a:lnTo>
                      <a:pt x="257" y="89"/>
                    </a:lnTo>
                    <a:lnTo>
                      <a:pt x="254" y="91"/>
                    </a:lnTo>
                    <a:lnTo>
                      <a:pt x="251" y="94"/>
                    </a:lnTo>
                    <a:lnTo>
                      <a:pt x="248" y="96"/>
                    </a:lnTo>
                    <a:lnTo>
                      <a:pt x="244" y="98"/>
                    </a:lnTo>
                    <a:lnTo>
                      <a:pt x="239" y="100"/>
                    </a:lnTo>
                    <a:lnTo>
                      <a:pt x="231" y="104"/>
                    </a:lnTo>
                    <a:lnTo>
                      <a:pt x="222" y="108"/>
                    </a:lnTo>
                    <a:lnTo>
                      <a:pt x="212" y="110"/>
                    </a:lnTo>
                    <a:lnTo>
                      <a:pt x="201" y="114"/>
                    </a:lnTo>
                    <a:lnTo>
                      <a:pt x="190" y="115"/>
                    </a:lnTo>
                    <a:lnTo>
                      <a:pt x="178" y="118"/>
                    </a:lnTo>
                    <a:lnTo>
                      <a:pt x="166" y="119"/>
                    </a:lnTo>
                    <a:lnTo>
                      <a:pt x="153" y="120"/>
                    </a:lnTo>
                    <a:lnTo>
                      <a:pt x="140" y="120"/>
                    </a:lnTo>
                    <a:lnTo>
                      <a:pt x="140" y="120"/>
                    </a:lnTo>
                    <a:lnTo>
                      <a:pt x="126" y="120"/>
                    </a:lnTo>
                    <a:lnTo>
                      <a:pt x="113" y="119"/>
                    </a:lnTo>
                    <a:lnTo>
                      <a:pt x="101" y="118"/>
                    </a:lnTo>
                    <a:lnTo>
                      <a:pt x="89" y="115"/>
                    </a:lnTo>
                    <a:lnTo>
                      <a:pt x="77" y="114"/>
                    </a:lnTo>
                    <a:lnTo>
                      <a:pt x="66" y="110"/>
                    </a:lnTo>
                    <a:lnTo>
                      <a:pt x="56" y="108"/>
                    </a:lnTo>
                    <a:lnTo>
                      <a:pt x="46" y="104"/>
                    </a:lnTo>
                    <a:lnTo>
                      <a:pt x="38" y="100"/>
                    </a:lnTo>
                    <a:lnTo>
                      <a:pt x="34" y="98"/>
                    </a:lnTo>
                    <a:lnTo>
                      <a:pt x="30" y="96"/>
                    </a:lnTo>
                    <a:lnTo>
                      <a:pt x="27" y="94"/>
                    </a:lnTo>
                    <a:lnTo>
                      <a:pt x="23" y="91"/>
                    </a:lnTo>
                    <a:lnTo>
                      <a:pt x="21" y="89"/>
                    </a:lnTo>
                    <a:lnTo>
                      <a:pt x="17" y="85"/>
                    </a:lnTo>
                    <a:lnTo>
                      <a:pt x="16" y="83"/>
                    </a:lnTo>
                    <a:lnTo>
                      <a:pt x="14" y="81"/>
                    </a:lnTo>
                    <a:lnTo>
                      <a:pt x="11" y="78"/>
                    </a:lnTo>
                    <a:lnTo>
                      <a:pt x="10" y="75"/>
                    </a:lnTo>
                    <a:lnTo>
                      <a:pt x="9" y="72"/>
                    </a:lnTo>
                    <a:lnTo>
                      <a:pt x="8" y="69"/>
                    </a:lnTo>
                    <a:lnTo>
                      <a:pt x="8" y="66"/>
                    </a:lnTo>
                    <a:lnTo>
                      <a:pt x="8" y="63"/>
                    </a:lnTo>
                    <a:lnTo>
                      <a:pt x="8" y="6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2" name="Freeform 29"/>
              <p:cNvSpPr/>
              <p:nvPr/>
            </p:nvSpPr>
            <p:spPr bwMode="auto">
              <a:xfrm>
                <a:off x="4881562" y="1138238"/>
                <a:ext cx="69850" cy="30163"/>
              </a:xfrm>
              <a:custGeom>
                <a:avLst/>
                <a:gdLst/>
                <a:ahLst/>
                <a:cxnLst>
                  <a:cxn ang="0">
                    <a:pos x="0" y="19"/>
                  </a:cxn>
                  <a:cxn ang="0">
                    <a:pos x="1" y="16"/>
                  </a:cxn>
                  <a:cxn ang="0">
                    <a:pos x="4" y="12"/>
                  </a:cxn>
                  <a:cxn ang="0">
                    <a:pos x="7" y="9"/>
                  </a:cxn>
                  <a:cxn ang="0">
                    <a:pos x="13" y="6"/>
                  </a:cxn>
                  <a:cxn ang="0">
                    <a:pos x="19" y="4"/>
                  </a:cxn>
                  <a:cxn ang="0">
                    <a:pos x="28" y="1"/>
                  </a:cxn>
                  <a:cxn ang="0">
                    <a:pos x="35" y="0"/>
                  </a:cxn>
                  <a:cxn ang="0">
                    <a:pos x="45" y="0"/>
                  </a:cxn>
                  <a:cxn ang="0">
                    <a:pos x="49" y="0"/>
                  </a:cxn>
                  <a:cxn ang="0">
                    <a:pos x="58" y="1"/>
                  </a:cxn>
                  <a:cxn ang="0">
                    <a:pos x="66" y="3"/>
                  </a:cxn>
                  <a:cxn ang="0">
                    <a:pos x="72" y="5"/>
                  </a:cxn>
                  <a:cxn ang="0">
                    <a:pos x="78" y="7"/>
                  </a:cxn>
                  <a:cxn ang="0">
                    <a:pos x="83" y="11"/>
                  </a:cxn>
                  <a:cxn ang="0">
                    <a:pos x="87" y="15"/>
                  </a:cxn>
                  <a:cxn ang="0">
                    <a:pos x="89" y="18"/>
                  </a:cxn>
                  <a:cxn ang="0">
                    <a:pos x="89" y="19"/>
                  </a:cxn>
                  <a:cxn ang="0">
                    <a:pos x="89" y="22"/>
                  </a:cxn>
                  <a:cxn ang="0">
                    <a:pos x="87" y="25"/>
                  </a:cxn>
                  <a:cxn ang="0">
                    <a:pos x="83" y="29"/>
                  </a:cxn>
                  <a:cxn ang="0">
                    <a:pos x="78" y="33"/>
                  </a:cxn>
                  <a:cxn ang="0">
                    <a:pos x="72" y="35"/>
                  </a:cxn>
                  <a:cxn ang="0">
                    <a:pos x="66" y="37"/>
                  </a:cxn>
                  <a:cxn ang="0">
                    <a:pos x="58" y="39"/>
                  </a:cxn>
                  <a:cxn ang="0">
                    <a:pos x="49" y="39"/>
                  </a:cxn>
                  <a:cxn ang="0">
                    <a:pos x="45" y="39"/>
                  </a:cxn>
                  <a:cxn ang="0">
                    <a:pos x="40" y="39"/>
                  </a:cxn>
                  <a:cxn ang="0">
                    <a:pos x="31" y="39"/>
                  </a:cxn>
                  <a:cxn ang="0">
                    <a:pos x="23" y="37"/>
                  </a:cxn>
                  <a:cxn ang="0">
                    <a:pos x="17" y="35"/>
                  </a:cxn>
                  <a:cxn ang="0">
                    <a:pos x="10" y="33"/>
                  </a:cxn>
                  <a:cxn ang="0">
                    <a:pos x="5" y="29"/>
                  </a:cxn>
                  <a:cxn ang="0">
                    <a:pos x="3" y="25"/>
                  </a:cxn>
                  <a:cxn ang="0">
                    <a:pos x="0" y="22"/>
                  </a:cxn>
                  <a:cxn ang="0">
                    <a:pos x="0" y="19"/>
                  </a:cxn>
                </a:cxnLst>
                <a:rect l="0" t="0" r="r" b="b"/>
                <a:pathLst>
                  <a:path w="89" h="39">
                    <a:moveTo>
                      <a:pt x="0" y="19"/>
                    </a:moveTo>
                    <a:lnTo>
                      <a:pt x="0" y="19"/>
                    </a:lnTo>
                    <a:lnTo>
                      <a:pt x="0" y="18"/>
                    </a:lnTo>
                    <a:lnTo>
                      <a:pt x="1" y="16"/>
                    </a:lnTo>
                    <a:lnTo>
                      <a:pt x="3" y="15"/>
                    </a:lnTo>
                    <a:lnTo>
                      <a:pt x="4" y="12"/>
                    </a:lnTo>
                    <a:lnTo>
                      <a:pt x="5" y="11"/>
                    </a:lnTo>
                    <a:lnTo>
                      <a:pt x="7" y="9"/>
                    </a:lnTo>
                    <a:lnTo>
                      <a:pt x="10" y="7"/>
                    </a:lnTo>
                    <a:lnTo>
                      <a:pt x="13" y="6"/>
                    </a:lnTo>
                    <a:lnTo>
                      <a:pt x="17" y="5"/>
                    </a:lnTo>
                    <a:lnTo>
                      <a:pt x="19" y="4"/>
                    </a:lnTo>
                    <a:lnTo>
                      <a:pt x="23" y="3"/>
                    </a:lnTo>
                    <a:lnTo>
                      <a:pt x="28" y="1"/>
                    </a:lnTo>
                    <a:lnTo>
                      <a:pt x="31" y="1"/>
                    </a:lnTo>
                    <a:lnTo>
                      <a:pt x="35" y="0"/>
                    </a:lnTo>
                    <a:lnTo>
                      <a:pt x="40" y="0"/>
                    </a:lnTo>
                    <a:lnTo>
                      <a:pt x="45" y="0"/>
                    </a:lnTo>
                    <a:lnTo>
                      <a:pt x="45" y="0"/>
                    </a:lnTo>
                    <a:lnTo>
                      <a:pt x="49" y="0"/>
                    </a:lnTo>
                    <a:lnTo>
                      <a:pt x="53" y="0"/>
                    </a:lnTo>
                    <a:lnTo>
                      <a:pt x="58" y="1"/>
                    </a:lnTo>
                    <a:lnTo>
                      <a:pt x="61" y="1"/>
                    </a:lnTo>
                    <a:lnTo>
                      <a:pt x="66" y="3"/>
                    </a:lnTo>
                    <a:lnTo>
                      <a:pt x="70" y="4"/>
                    </a:lnTo>
                    <a:lnTo>
                      <a:pt x="72" y="5"/>
                    </a:lnTo>
                    <a:lnTo>
                      <a:pt x="76" y="6"/>
                    </a:lnTo>
                    <a:lnTo>
                      <a:pt x="78" y="7"/>
                    </a:lnTo>
                    <a:lnTo>
                      <a:pt x="81" y="9"/>
                    </a:lnTo>
                    <a:lnTo>
                      <a:pt x="83" y="11"/>
                    </a:lnTo>
                    <a:lnTo>
                      <a:pt x="85" y="12"/>
                    </a:lnTo>
                    <a:lnTo>
                      <a:pt x="87" y="15"/>
                    </a:lnTo>
                    <a:lnTo>
                      <a:pt x="88" y="16"/>
                    </a:lnTo>
                    <a:lnTo>
                      <a:pt x="89" y="18"/>
                    </a:lnTo>
                    <a:lnTo>
                      <a:pt x="89" y="19"/>
                    </a:lnTo>
                    <a:lnTo>
                      <a:pt x="89" y="19"/>
                    </a:lnTo>
                    <a:lnTo>
                      <a:pt x="89" y="19"/>
                    </a:lnTo>
                    <a:lnTo>
                      <a:pt x="89" y="22"/>
                    </a:lnTo>
                    <a:lnTo>
                      <a:pt x="88" y="24"/>
                    </a:lnTo>
                    <a:lnTo>
                      <a:pt x="87" y="25"/>
                    </a:lnTo>
                    <a:lnTo>
                      <a:pt x="85" y="28"/>
                    </a:lnTo>
                    <a:lnTo>
                      <a:pt x="83" y="29"/>
                    </a:lnTo>
                    <a:lnTo>
                      <a:pt x="81" y="30"/>
                    </a:lnTo>
                    <a:lnTo>
                      <a:pt x="78" y="33"/>
                    </a:lnTo>
                    <a:lnTo>
                      <a:pt x="76" y="34"/>
                    </a:lnTo>
                    <a:lnTo>
                      <a:pt x="72" y="35"/>
                    </a:lnTo>
                    <a:lnTo>
                      <a:pt x="70" y="36"/>
                    </a:lnTo>
                    <a:lnTo>
                      <a:pt x="66" y="37"/>
                    </a:lnTo>
                    <a:lnTo>
                      <a:pt x="61" y="37"/>
                    </a:lnTo>
                    <a:lnTo>
                      <a:pt x="58" y="39"/>
                    </a:lnTo>
                    <a:lnTo>
                      <a:pt x="53" y="39"/>
                    </a:lnTo>
                    <a:lnTo>
                      <a:pt x="49" y="39"/>
                    </a:lnTo>
                    <a:lnTo>
                      <a:pt x="45" y="39"/>
                    </a:lnTo>
                    <a:lnTo>
                      <a:pt x="45" y="39"/>
                    </a:lnTo>
                    <a:lnTo>
                      <a:pt x="45" y="39"/>
                    </a:lnTo>
                    <a:lnTo>
                      <a:pt x="40" y="39"/>
                    </a:lnTo>
                    <a:lnTo>
                      <a:pt x="35" y="39"/>
                    </a:lnTo>
                    <a:lnTo>
                      <a:pt x="31" y="39"/>
                    </a:lnTo>
                    <a:lnTo>
                      <a:pt x="28" y="37"/>
                    </a:lnTo>
                    <a:lnTo>
                      <a:pt x="23" y="37"/>
                    </a:lnTo>
                    <a:lnTo>
                      <a:pt x="19" y="36"/>
                    </a:lnTo>
                    <a:lnTo>
                      <a:pt x="17" y="35"/>
                    </a:lnTo>
                    <a:lnTo>
                      <a:pt x="13" y="34"/>
                    </a:lnTo>
                    <a:lnTo>
                      <a:pt x="10" y="33"/>
                    </a:lnTo>
                    <a:lnTo>
                      <a:pt x="7" y="30"/>
                    </a:lnTo>
                    <a:lnTo>
                      <a:pt x="5" y="29"/>
                    </a:lnTo>
                    <a:lnTo>
                      <a:pt x="4" y="28"/>
                    </a:lnTo>
                    <a:lnTo>
                      <a:pt x="3" y="25"/>
                    </a:lnTo>
                    <a:lnTo>
                      <a:pt x="1" y="24"/>
                    </a:lnTo>
                    <a:lnTo>
                      <a:pt x="0" y="22"/>
                    </a:lnTo>
                    <a:lnTo>
                      <a:pt x="0" y="19"/>
                    </a:lnTo>
                    <a:lnTo>
                      <a:pt x="0" y="19"/>
                    </a:lnTo>
                    <a:lnTo>
                      <a:pt x="0" y="19"/>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3" name="Freeform 30"/>
              <p:cNvSpPr>
                <a:spLocks noEditPoints="1"/>
              </p:cNvSpPr>
              <p:nvPr/>
            </p:nvSpPr>
            <p:spPr bwMode="auto">
              <a:xfrm>
                <a:off x="4881562" y="1130300"/>
                <a:ext cx="77788" cy="38100"/>
              </a:xfrm>
              <a:custGeom>
                <a:avLst/>
                <a:gdLst/>
                <a:ahLst/>
                <a:cxnLst>
                  <a:cxn ang="0">
                    <a:pos x="0" y="27"/>
                  </a:cxn>
                  <a:cxn ang="0">
                    <a:pos x="4" y="33"/>
                  </a:cxn>
                  <a:cxn ang="0">
                    <a:pos x="11" y="39"/>
                  </a:cxn>
                  <a:cxn ang="0">
                    <a:pos x="22" y="44"/>
                  </a:cxn>
                  <a:cxn ang="0">
                    <a:pos x="35" y="48"/>
                  </a:cxn>
                  <a:cxn ang="0">
                    <a:pos x="51" y="48"/>
                  </a:cxn>
                  <a:cxn ang="0">
                    <a:pos x="61" y="48"/>
                  </a:cxn>
                  <a:cxn ang="0">
                    <a:pos x="75" y="45"/>
                  </a:cxn>
                  <a:cxn ang="0">
                    <a:pos x="85" y="42"/>
                  </a:cxn>
                  <a:cxn ang="0">
                    <a:pos x="93" y="36"/>
                  </a:cxn>
                  <a:cxn ang="0">
                    <a:pos x="97" y="28"/>
                  </a:cxn>
                  <a:cxn ang="0">
                    <a:pos x="99" y="24"/>
                  </a:cxn>
                  <a:cxn ang="0">
                    <a:pos x="96" y="16"/>
                  </a:cxn>
                  <a:cxn ang="0">
                    <a:pos x="90" y="10"/>
                  </a:cxn>
                  <a:cxn ang="0">
                    <a:pos x="82" y="6"/>
                  </a:cxn>
                  <a:cxn ang="0">
                    <a:pos x="70" y="2"/>
                  </a:cxn>
                  <a:cxn ang="0">
                    <a:pos x="57" y="0"/>
                  </a:cxn>
                  <a:cxn ang="0">
                    <a:pos x="46" y="0"/>
                  </a:cxn>
                  <a:cxn ang="0">
                    <a:pos x="30" y="2"/>
                  </a:cxn>
                  <a:cxn ang="0">
                    <a:pos x="18" y="6"/>
                  </a:cxn>
                  <a:cxn ang="0">
                    <a:pos x="9" y="10"/>
                  </a:cxn>
                  <a:cxn ang="0">
                    <a:pos x="3" y="16"/>
                  </a:cxn>
                  <a:cxn ang="0">
                    <a:pos x="0" y="24"/>
                  </a:cxn>
                  <a:cxn ang="0">
                    <a:pos x="7" y="24"/>
                  </a:cxn>
                  <a:cxn ang="0">
                    <a:pos x="10" y="20"/>
                  </a:cxn>
                  <a:cxn ang="0">
                    <a:pos x="15" y="15"/>
                  </a:cxn>
                  <a:cxn ang="0">
                    <a:pos x="22" y="12"/>
                  </a:cxn>
                  <a:cxn ang="0">
                    <a:pos x="33" y="9"/>
                  </a:cxn>
                  <a:cxn ang="0">
                    <a:pos x="46" y="7"/>
                  </a:cxn>
                  <a:cxn ang="0">
                    <a:pos x="55" y="7"/>
                  </a:cxn>
                  <a:cxn ang="0">
                    <a:pos x="67" y="9"/>
                  </a:cxn>
                  <a:cxn ang="0">
                    <a:pos x="78" y="12"/>
                  </a:cxn>
                  <a:cxn ang="0">
                    <a:pos x="85" y="15"/>
                  </a:cxn>
                  <a:cxn ang="0">
                    <a:pos x="90" y="20"/>
                  </a:cxn>
                  <a:cxn ang="0">
                    <a:pos x="91" y="24"/>
                  </a:cxn>
                  <a:cxn ang="0">
                    <a:pos x="91" y="28"/>
                  </a:cxn>
                  <a:cxn ang="0">
                    <a:pos x="88" y="33"/>
                  </a:cxn>
                  <a:cxn ang="0">
                    <a:pos x="81" y="37"/>
                  </a:cxn>
                  <a:cxn ang="0">
                    <a:pos x="67" y="40"/>
                  </a:cxn>
                  <a:cxn ang="0">
                    <a:pos x="51" y="42"/>
                  </a:cxn>
                  <a:cxn ang="0">
                    <a:pos x="29" y="39"/>
                  </a:cxn>
                  <a:cxn ang="0">
                    <a:pos x="19" y="37"/>
                  </a:cxn>
                  <a:cxn ang="0">
                    <a:pos x="12" y="33"/>
                  </a:cxn>
                  <a:cxn ang="0">
                    <a:pos x="9" y="28"/>
                  </a:cxn>
                  <a:cxn ang="0">
                    <a:pos x="7" y="24"/>
                  </a:cxn>
                </a:cxnLst>
                <a:rect l="0" t="0" r="r" b="b"/>
                <a:pathLst>
                  <a:path w="99" h="48">
                    <a:moveTo>
                      <a:pt x="0" y="24"/>
                    </a:moveTo>
                    <a:lnTo>
                      <a:pt x="0" y="24"/>
                    </a:lnTo>
                    <a:lnTo>
                      <a:pt x="0" y="27"/>
                    </a:lnTo>
                    <a:lnTo>
                      <a:pt x="1" y="28"/>
                    </a:lnTo>
                    <a:lnTo>
                      <a:pt x="3" y="32"/>
                    </a:lnTo>
                    <a:lnTo>
                      <a:pt x="4" y="33"/>
                    </a:lnTo>
                    <a:lnTo>
                      <a:pt x="6" y="36"/>
                    </a:lnTo>
                    <a:lnTo>
                      <a:pt x="9" y="38"/>
                    </a:lnTo>
                    <a:lnTo>
                      <a:pt x="11" y="39"/>
                    </a:lnTo>
                    <a:lnTo>
                      <a:pt x="15" y="42"/>
                    </a:lnTo>
                    <a:lnTo>
                      <a:pt x="18" y="43"/>
                    </a:lnTo>
                    <a:lnTo>
                      <a:pt x="22" y="44"/>
                    </a:lnTo>
                    <a:lnTo>
                      <a:pt x="25" y="45"/>
                    </a:lnTo>
                    <a:lnTo>
                      <a:pt x="30" y="46"/>
                    </a:lnTo>
                    <a:lnTo>
                      <a:pt x="35" y="48"/>
                    </a:lnTo>
                    <a:lnTo>
                      <a:pt x="41" y="48"/>
                    </a:lnTo>
                    <a:lnTo>
                      <a:pt x="46" y="48"/>
                    </a:lnTo>
                    <a:lnTo>
                      <a:pt x="51" y="48"/>
                    </a:lnTo>
                    <a:lnTo>
                      <a:pt x="51" y="48"/>
                    </a:lnTo>
                    <a:lnTo>
                      <a:pt x="57" y="48"/>
                    </a:lnTo>
                    <a:lnTo>
                      <a:pt x="61" y="48"/>
                    </a:lnTo>
                    <a:lnTo>
                      <a:pt x="66" y="48"/>
                    </a:lnTo>
                    <a:lnTo>
                      <a:pt x="70" y="46"/>
                    </a:lnTo>
                    <a:lnTo>
                      <a:pt x="75" y="45"/>
                    </a:lnTo>
                    <a:lnTo>
                      <a:pt x="78" y="44"/>
                    </a:lnTo>
                    <a:lnTo>
                      <a:pt x="82" y="43"/>
                    </a:lnTo>
                    <a:lnTo>
                      <a:pt x="85" y="42"/>
                    </a:lnTo>
                    <a:lnTo>
                      <a:pt x="88" y="39"/>
                    </a:lnTo>
                    <a:lnTo>
                      <a:pt x="90" y="38"/>
                    </a:lnTo>
                    <a:lnTo>
                      <a:pt x="93" y="36"/>
                    </a:lnTo>
                    <a:lnTo>
                      <a:pt x="95" y="33"/>
                    </a:lnTo>
                    <a:lnTo>
                      <a:pt x="96" y="32"/>
                    </a:lnTo>
                    <a:lnTo>
                      <a:pt x="97" y="28"/>
                    </a:lnTo>
                    <a:lnTo>
                      <a:pt x="99" y="27"/>
                    </a:lnTo>
                    <a:lnTo>
                      <a:pt x="99" y="24"/>
                    </a:lnTo>
                    <a:lnTo>
                      <a:pt x="99" y="24"/>
                    </a:lnTo>
                    <a:lnTo>
                      <a:pt x="99" y="21"/>
                    </a:lnTo>
                    <a:lnTo>
                      <a:pt x="97" y="19"/>
                    </a:lnTo>
                    <a:lnTo>
                      <a:pt x="96" y="16"/>
                    </a:lnTo>
                    <a:lnTo>
                      <a:pt x="95" y="14"/>
                    </a:lnTo>
                    <a:lnTo>
                      <a:pt x="93" y="13"/>
                    </a:lnTo>
                    <a:lnTo>
                      <a:pt x="90" y="10"/>
                    </a:lnTo>
                    <a:lnTo>
                      <a:pt x="88" y="8"/>
                    </a:lnTo>
                    <a:lnTo>
                      <a:pt x="85" y="7"/>
                    </a:lnTo>
                    <a:lnTo>
                      <a:pt x="82" y="6"/>
                    </a:lnTo>
                    <a:lnTo>
                      <a:pt x="78" y="4"/>
                    </a:lnTo>
                    <a:lnTo>
                      <a:pt x="75" y="3"/>
                    </a:lnTo>
                    <a:lnTo>
                      <a:pt x="70" y="2"/>
                    </a:lnTo>
                    <a:lnTo>
                      <a:pt x="66" y="1"/>
                    </a:lnTo>
                    <a:lnTo>
                      <a:pt x="61" y="0"/>
                    </a:lnTo>
                    <a:lnTo>
                      <a:pt x="57" y="0"/>
                    </a:lnTo>
                    <a:lnTo>
                      <a:pt x="51" y="0"/>
                    </a:lnTo>
                    <a:lnTo>
                      <a:pt x="51" y="0"/>
                    </a:lnTo>
                    <a:lnTo>
                      <a:pt x="46" y="0"/>
                    </a:lnTo>
                    <a:lnTo>
                      <a:pt x="41" y="0"/>
                    </a:lnTo>
                    <a:lnTo>
                      <a:pt x="35" y="1"/>
                    </a:lnTo>
                    <a:lnTo>
                      <a:pt x="30" y="2"/>
                    </a:lnTo>
                    <a:lnTo>
                      <a:pt x="25" y="3"/>
                    </a:lnTo>
                    <a:lnTo>
                      <a:pt x="22" y="4"/>
                    </a:lnTo>
                    <a:lnTo>
                      <a:pt x="18" y="6"/>
                    </a:lnTo>
                    <a:lnTo>
                      <a:pt x="15" y="7"/>
                    </a:lnTo>
                    <a:lnTo>
                      <a:pt x="11" y="8"/>
                    </a:lnTo>
                    <a:lnTo>
                      <a:pt x="9" y="10"/>
                    </a:lnTo>
                    <a:lnTo>
                      <a:pt x="6" y="13"/>
                    </a:lnTo>
                    <a:lnTo>
                      <a:pt x="4" y="14"/>
                    </a:lnTo>
                    <a:lnTo>
                      <a:pt x="3" y="16"/>
                    </a:lnTo>
                    <a:lnTo>
                      <a:pt x="1" y="19"/>
                    </a:lnTo>
                    <a:lnTo>
                      <a:pt x="0" y="21"/>
                    </a:lnTo>
                    <a:lnTo>
                      <a:pt x="0" y="24"/>
                    </a:lnTo>
                    <a:lnTo>
                      <a:pt x="0" y="24"/>
                    </a:lnTo>
                    <a:close/>
                    <a:moveTo>
                      <a:pt x="7" y="24"/>
                    </a:moveTo>
                    <a:lnTo>
                      <a:pt x="7" y="24"/>
                    </a:lnTo>
                    <a:lnTo>
                      <a:pt x="7" y="22"/>
                    </a:lnTo>
                    <a:lnTo>
                      <a:pt x="9" y="21"/>
                    </a:lnTo>
                    <a:lnTo>
                      <a:pt x="10" y="20"/>
                    </a:lnTo>
                    <a:lnTo>
                      <a:pt x="11" y="19"/>
                    </a:lnTo>
                    <a:lnTo>
                      <a:pt x="12" y="18"/>
                    </a:lnTo>
                    <a:lnTo>
                      <a:pt x="15" y="15"/>
                    </a:lnTo>
                    <a:lnTo>
                      <a:pt x="17" y="14"/>
                    </a:lnTo>
                    <a:lnTo>
                      <a:pt x="19" y="13"/>
                    </a:lnTo>
                    <a:lnTo>
                      <a:pt x="22" y="12"/>
                    </a:lnTo>
                    <a:lnTo>
                      <a:pt x="25" y="10"/>
                    </a:lnTo>
                    <a:lnTo>
                      <a:pt x="29" y="9"/>
                    </a:lnTo>
                    <a:lnTo>
                      <a:pt x="33" y="9"/>
                    </a:lnTo>
                    <a:lnTo>
                      <a:pt x="37" y="8"/>
                    </a:lnTo>
                    <a:lnTo>
                      <a:pt x="41" y="8"/>
                    </a:lnTo>
                    <a:lnTo>
                      <a:pt x="46" y="7"/>
                    </a:lnTo>
                    <a:lnTo>
                      <a:pt x="51" y="7"/>
                    </a:lnTo>
                    <a:lnTo>
                      <a:pt x="51" y="7"/>
                    </a:lnTo>
                    <a:lnTo>
                      <a:pt x="55" y="7"/>
                    </a:lnTo>
                    <a:lnTo>
                      <a:pt x="60" y="8"/>
                    </a:lnTo>
                    <a:lnTo>
                      <a:pt x="64" y="8"/>
                    </a:lnTo>
                    <a:lnTo>
                      <a:pt x="67" y="9"/>
                    </a:lnTo>
                    <a:lnTo>
                      <a:pt x="71" y="9"/>
                    </a:lnTo>
                    <a:lnTo>
                      <a:pt x="75" y="10"/>
                    </a:lnTo>
                    <a:lnTo>
                      <a:pt x="78" y="12"/>
                    </a:lnTo>
                    <a:lnTo>
                      <a:pt x="81" y="13"/>
                    </a:lnTo>
                    <a:lnTo>
                      <a:pt x="83" y="14"/>
                    </a:lnTo>
                    <a:lnTo>
                      <a:pt x="85" y="15"/>
                    </a:lnTo>
                    <a:lnTo>
                      <a:pt x="88" y="18"/>
                    </a:lnTo>
                    <a:lnTo>
                      <a:pt x="89" y="19"/>
                    </a:lnTo>
                    <a:lnTo>
                      <a:pt x="90" y="20"/>
                    </a:lnTo>
                    <a:lnTo>
                      <a:pt x="91" y="21"/>
                    </a:lnTo>
                    <a:lnTo>
                      <a:pt x="91" y="22"/>
                    </a:lnTo>
                    <a:lnTo>
                      <a:pt x="91" y="24"/>
                    </a:lnTo>
                    <a:lnTo>
                      <a:pt x="91" y="24"/>
                    </a:lnTo>
                    <a:lnTo>
                      <a:pt x="91" y="26"/>
                    </a:lnTo>
                    <a:lnTo>
                      <a:pt x="91" y="28"/>
                    </a:lnTo>
                    <a:lnTo>
                      <a:pt x="90" y="30"/>
                    </a:lnTo>
                    <a:lnTo>
                      <a:pt x="89" y="32"/>
                    </a:lnTo>
                    <a:lnTo>
                      <a:pt x="88" y="33"/>
                    </a:lnTo>
                    <a:lnTo>
                      <a:pt x="85" y="34"/>
                    </a:lnTo>
                    <a:lnTo>
                      <a:pt x="83" y="36"/>
                    </a:lnTo>
                    <a:lnTo>
                      <a:pt x="81" y="37"/>
                    </a:lnTo>
                    <a:lnTo>
                      <a:pt x="78" y="38"/>
                    </a:lnTo>
                    <a:lnTo>
                      <a:pt x="75" y="39"/>
                    </a:lnTo>
                    <a:lnTo>
                      <a:pt x="67" y="40"/>
                    </a:lnTo>
                    <a:lnTo>
                      <a:pt x="60" y="42"/>
                    </a:lnTo>
                    <a:lnTo>
                      <a:pt x="51" y="42"/>
                    </a:lnTo>
                    <a:lnTo>
                      <a:pt x="51" y="42"/>
                    </a:lnTo>
                    <a:lnTo>
                      <a:pt x="41" y="42"/>
                    </a:lnTo>
                    <a:lnTo>
                      <a:pt x="33" y="40"/>
                    </a:lnTo>
                    <a:lnTo>
                      <a:pt x="29" y="39"/>
                    </a:lnTo>
                    <a:lnTo>
                      <a:pt x="25" y="39"/>
                    </a:lnTo>
                    <a:lnTo>
                      <a:pt x="22" y="38"/>
                    </a:lnTo>
                    <a:lnTo>
                      <a:pt x="19" y="37"/>
                    </a:lnTo>
                    <a:lnTo>
                      <a:pt x="17" y="36"/>
                    </a:lnTo>
                    <a:lnTo>
                      <a:pt x="15" y="34"/>
                    </a:lnTo>
                    <a:lnTo>
                      <a:pt x="12" y="33"/>
                    </a:lnTo>
                    <a:lnTo>
                      <a:pt x="11" y="32"/>
                    </a:lnTo>
                    <a:lnTo>
                      <a:pt x="10" y="30"/>
                    </a:lnTo>
                    <a:lnTo>
                      <a:pt x="9" y="28"/>
                    </a:lnTo>
                    <a:lnTo>
                      <a:pt x="7" y="26"/>
                    </a:lnTo>
                    <a:lnTo>
                      <a:pt x="7" y="24"/>
                    </a:lnTo>
                    <a:lnTo>
                      <a:pt x="7" y="2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31"/>
              <p:cNvSpPr/>
              <p:nvPr/>
            </p:nvSpPr>
            <p:spPr bwMode="auto">
              <a:xfrm>
                <a:off x="4967287" y="1060450"/>
                <a:ext cx="147638" cy="31750"/>
              </a:xfrm>
              <a:custGeom>
                <a:avLst/>
                <a:gdLst/>
                <a:ahLst/>
                <a:cxnLst>
                  <a:cxn ang="0">
                    <a:pos x="0" y="18"/>
                  </a:cxn>
                  <a:cxn ang="0">
                    <a:pos x="63" y="0"/>
                  </a:cxn>
                  <a:cxn ang="0">
                    <a:pos x="187" y="36"/>
                  </a:cxn>
                  <a:cxn ang="0">
                    <a:pos x="173" y="40"/>
                  </a:cxn>
                  <a:cxn ang="0">
                    <a:pos x="76" y="11"/>
                  </a:cxn>
                  <a:cxn ang="0">
                    <a:pos x="27" y="25"/>
                  </a:cxn>
                  <a:cxn ang="0">
                    <a:pos x="0" y="18"/>
                  </a:cxn>
                  <a:cxn ang="0">
                    <a:pos x="0" y="18"/>
                  </a:cxn>
                  <a:cxn ang="0">
                    <a:pos x="0" y="18"/>
                  </a:cxn>
                </a:cxnLst>
                <a:rect l="0" t="0" r="r" b="b"/>
                <a:pathLst>
                  <a:path w="187" h="40">
                    <a:moveTo>
                      <a:pt x="0" y="18"/>
                    </a:moveTo>
                    <a:lnTo>
                      <a:pt x="63" y="0"/>
                    </a:lnTo>
                    <a:lnTo>
                      <a:pt x="187" y="36"/>
                    </a:lnTo>
                    <a:lnTo>
                      <a:pt x="173" y="40"/>
                    </a:lnTo>
                    <a:lnTo>
                      <a:pt x="76" y="11"/>
                    </a:lnTo>
                    <a:lnTo>
                      <a:pt x="27" y="25"/>
                    </a:lnTo>
                    <a:lnTo>
                      <a:pt x="0" y="18"/>
                    </a:lnTo>
                    <a:lnTo>
                      <a:pt x="0" y="18"/>
                    </a:lnTo>
                    <a:lnTo>
                      <a:pt x="0" y="18"/>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891653" y="3674257"/>
              <a:ext cx="13563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硬件故障</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901576" y="2259119"/>
            <a:ext cx="4388848" cy="2472266"/>
            <a:chOff x="5823172" y="2560110"/>
            <a:chExt cx="3291636" cy="185420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23172" y="2560110"/>
              <a:ext cx="3291636" cy="1854200"/>
            </a:xfrm>
            <a:prstGeom prst="rect">
              <a:avLst/>
            </a:prstGeom>
          </p:spPr>
        </p:pic>
        <p:sp>
          <p:nvSpPr>
            <p:cNvPr id="17" name="文本框 16"/>
            <p:cNvSpPr txBox="1"/>
            <p:nvPr/>
          </p:nvSpPr>
          <p:spPr>
            <a:xfrm>
              <a:off x="6299076" y="3900811"/>
              <a:ext cx="19659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软件高可靠性</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Freeform 161"/>
            <p:cNvSpPr>
              <a:spLocks noEditPoints="1"/>
            </p:cNvSpPr>
            <p:nvPr/>
          </p:nvSpPr>
          <p:spPr bwMode="auto">
            <a:xfrm>
              <a:off x="8330401" y="3951643"/>
              <a:ext cx="360000" cy="360000"/>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0A9496"/>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5"/>
                                        </p:tgtEl>
                                        <p:attrNameLst>
                                          <p:attrName>ppt_x</p:attrName>
                                        </p:attrNameLst>
                                      </p:cBhvr>
                                      <p:tavLst>
                                        <p:tav tm="0">
                                          <p:val>
                                            <p:strVal val="ppt_x"/>
                                          </p:val>
                                        </p:tav>
                                        <p:tav tm="100000">
                                          <p:val>
                                            <p:strVal val="0-ppt_w/2"/>
                                          </p:val>
                                        </p:tav>
                                      </p:tavLst>
                                    </p:anim>
                                    <p:anim calcmode="lin" valueType="num">
                                      <p:cBhvr additive="base">
                                        <p:cTn id="18" dur="500"/>
                                        <p:tgtEl>
                                          <p:spTgt spid="15"/>
                                        </p:tgtEl>
                                        <p:attrNameLst>
                                          <p:attrName>ppt_y</p:attrName>
                                        </p:attrNameLst>
                                      </p:cBhvr>
                                      <p:tavLst>
                                        <p:tav tm="0">
                                          <p:val>
                                            <p:strVal val="ppt_y"/>
                                          </p:val>
                                        </p:tav>
                                        <p:tav tm="100000">
                                          <p:val>
                                            <p:strVal val="ppt_y"/>
                                          </p:val>
                                        </p:tav>
                                      </p:tavLst>
                                    </p:anim>
                                    <p:set>
                                      <p:cBhvr>
                                        <p:cTn id="19" dur="1" fill="hold">
                                          <p:stCondLst>
                                            <p:cond delay="499"/>
                                          </p:stCondLst>
                                        </p:cTn>
                                        <p:tgtEl>
                                          <p:spTgt spid="15"/>
                                        </p:tgtEl>
                                        <p:attrNameLst>
                                          <p:attrName>style.visibility</p:attrName>
                                        </p:attrNameLst>
                                      </p:cBhvr>
                                      <p:to>
                                        <p:strVal val="hidden"/>
                                      </p:to>
                                    </p:set>
                                  </p:childTnLst>
                                </p:cTn>
                              </p:par>
                              <p:par>
                                <p:cTn id="20" presetID="2" presetClass="entr" presetSubtype="2"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大都市">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TM03457491[[fn=大都市]]</Template>
  <TotalTime>0</TotalTime>
  <Words>4183</Words>
  <Application>WPS 演示</Application>
  <PresentationFormat>宽屏</PresentationFormat>
  <Paragraphs>1376</Paragraphs>
  <Slides>62</Slides>
  <Notes>59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62</vt:i4>
      </vt:variant>
    </vt:vector>
  </HeadingPairs>
  <TitlesOfParts>
    <vt:vector size="72" baseType="lpstr">
      <vt:lpstr>Arial</vt:lpstr>
      <vt:lpstr>宋体</vt:lpstr>
      <vt:lpstr>Wingdings</vt:lpstr>
      <vt:lpstr>微软雅黑</vt:lpstr>
      <vt:lpstr>Calibri Light</vt:lpstr>
      <vt:lpstr>Arial Unicode MS</vt:lpstr>
      <vt:lpstr>等线</vt:lpstr>
      <vt:lpstr>Calibri</vt:lpstr>
      <vt:lpstr>华文细黑</vt:lpstr>
      <vt:lpstr>大都市</vt:lpstr>
      <vt:lpstr>大数据平台和应用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数据开放介绍</dc:title>
  <dc:creator>LeapingWay</dc:creator>
  <cp:lastModifiedBy>flome</cp:lastModifiedBy>
  <cp:revision>65</cp:revision>
  <dcterms:created xsi:type="dcterms:W3CDTF">2017-01-02T07:49:00Z</dcterms:created>
  <dcterms:modified xsi:type="dcterms:W3CDTF">2018-08-31T09:15:33Z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